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57" r:id="rId3"/>
    <p:sldId id="258" r:id="rId4"/>
    <p:sldId id="260" r:id="rId5"/>
    <p:sldId id="261" r:id="rId6"/>
    <p:sldId id="262" r:id="rId7"/>
    <p:sldId id="278" r:id="rId8"/>
    <p:sldId id="279" r:id="rId9"/>
    <p:sldId id="259" r:id="rId10"/>
    <p:sldId id="265" r:id="rId11"/>
    <p:sldId id="266" r:id="rId12"/>
    <p:sldId id="267" r:id="rId13"/>
    <p:sldId id="268" r:id="rId14"/>
    <p:sldId id="269" r:id="rId15"/>
    <p:sldId id="270" r:id="rId16"/>
    <p:sldId id="263" r:id="rId17"/>
    <p:sldId id="296" r:id="rId18"/>
    <p:sldId id="280" r:id="rId19"/>
    <p:sldId id="281" r:id="rId20"/>
    <p:sldId id="282" r:id="rId21"/>
    <p:sldId id="283" r:id="rId22"/>
    <p:sldId id="284" r:id="rId23"/>
    <p:sldId id="285" r:id="rId24"/>
    <p:sldId id="264" r:id="rId25"/>
    <p:sldId id="271" r:id="rId26"/>
    <p:sldId id="297" r:id="rId27"/>
    <p:sldId id="298" r:id="rId28"/>
    <p:sldId id="299" r:id="rId29"/>
    <p:sldId id="300" r:id="rId30"/>
    <p:sldId id="301" r:id="rId31"/>
    <p:sldId id="302" r:id="rId32"/>
    <p:sldId id="303" r:id="rId33"/>
    <p:sldId id="304" r:id="rId34"/>
    <p:sldId id="305" r:id="rId35"/>
    <p:sldId id="306" r:id="rId36"/>
    <p:sldId id="272" r:id="rId37"/>
    <p:sldId id="273" r:id="rId38"/>
    <p:sldId id="274" r:id="rId39"/>
    <p:sldId id="275" r:id="rId40"/>
    <p:sldId id="276" r:id="rId41"/>
    <p:sldId id="277" r:id="rId42"/>
    <p:sldId id="286" r:id="rId43"/>
    <p:sldId id="287" r:id="rId44"/>
    <p:sldId id="288" r:id="rId45"/>
    <p:sldId id="289" r:id="rId46"/>
    <p:sldId id="290" r:id="rId47"/>
    <p:sldId id="291" r:id="rId48"/>
    <p:sldId id="292" r:id="rId49"/>
    <p:sldId id="293" r:id="rId50"/>
    <p:sldId id="294" r:id="rId51"/>
    <p:sldId id="295" r:id="rId52"/>
    <p:sldId id="307" r:id="rId53"/>
    <p:sldId id="308" r:id="rId54"/>
    <p:sldId id="309" r:id="rId55"/>
    <p:sldId id="310" r:id="rId56"/>
    <p:sldId id="311" r:id="rId57"/>
    <p:sldId id="312" r:id="rId5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B66C69-3E1F-45E2-BE77-856AD496C185}" type="datetimeFigureOut">
              <a:rPr lang="et-EE" smtClean="0"/>
              <a:t>16.09.2020</a:t>
            </a:fld>
            <a:endParaRPr lang="et-E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8A2445-DA95-4103-B2F0-D2133C822C52}" type="slidenum">
              <a:rPr lang="et-EE" smtClean="0"/>
              <a:t>‹#›</a:t>
            </a:fld>
            <a:endParaRPr lang="et-EE"/>
          </a:p>
        </p:txBody>
      </p:sp>
    </p:spTree>
    <p:extLst>
      <p:ext uri="{BB962C8B-B14F-4D97-AF65-F5344CB8AC3E}">
        <p14:creationId xmlns:p14="http://schemas.microsoft.com/office/powerpoint/2010/main" val="205706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5B528-B0D3-41D5-9693-8A6A8641363D}" type="datetimeFigureOut">
              <a:rPr lang="et-EE" smtClean="0"/>
              <a:t>16.09.2020</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A78D5-29CB-40FA-832D-77395AEF9FD8}" type="slidenum">
              <a:rPr lang="et-EE" smtClean="0"/>
              <a:t>‹#›</a:t>
            </a:fld>
            <a:endParaRPr lang="et-EE"/>
          </a:p>
        </p:txBody>
      </p:sp>
    </p:spTree>
    <p:extLst>
      <p:ext uri="{BB962C8B-B14F-4D97-AF65-F5344CB8AC3E}">
        <p14:creationId xmlns:p14="http://schemas.microsoft.com/office/powerpoint/2010/main" val="2028280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a:t>
            </a:fld>
            <a:endParaRPr lang="et-EE"/>
          </a:p>
        </p:txBody>
      </p:sp>
    </p:spTree>
    <p:extLst>
      <p:ext uri="{BB962C8B-B14F-4D97-AF65-F5344CB8AC3E}">
        <p14:creationId xmlns:p14="http://schemas.microsoft.com/office/powerpoint/2010/main" val="153518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10</a:t>
            </a:fld>
            <a:endParaRPr lang="et-EE"/>
          </a:p>
        </p:txBody>
      </p:sp>
    </p:spTree>
    <p:extLst>
      <p:ext uri="{BB962C8B-B14F-4D97-AF65-F5344CB8AC3E}">
        <p14:creationId xmlns:p14="http://schemas.microsoft.com/office/powerpoint/2010/main" val="3914204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11</a:t>
            </a:fld>
            <a:endParaRPr lang="et-EE"/>
          </a:p>
        </p:txBody>
      </p:sp>
    </p:spTree>
    <p:extLst>
      <p:ext uri="{BB962C8B-B14F-4D97-AF65-F5344CB8AC3E}">
        <p14:creationId xmlns:p14="http://schemas.microsoft.com/office/powerpoint/2010/main" val="1611903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12</a:t>
            </a:fld>
            <a:endParaRPr lang="et-EE"/>
          </a:p>
        </p:txBody>
      </p:sp>
    </p:spTree>
    <p:extLst>
      <p:ext uri="{BB962C8B-B14F-4D97-AF65-F5344CB8AC3E}">
        <p14:creationId xmlns:p14="http://schemas.microsoft.com/office/powerpoint/2010/main" val="2442801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13</a:t>
            </a:fld>
            <a:endParaRPr lang="et-EE"/>
          </a:p>
        </p:txBody>
      </p:sp>
    </p:spTree>
    <p:extLst>
      <p:ext uri="{BB962C8B-B14F-4D97-AF65-F5344CB8AC3E}">
        <p14:creationId xmlns:p14="http://schemas.microsoft.com/office/powerpoint/2010/main" val="3267453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14</a:t>
            </a:fld>
            <a:endParaRPr lang="et-EE"/>
          </a:p>
        </p:txBody>
      </p:sp>
    </p:spTree>
    <p:extLst>
      <p:ext uri="{BB962C8B-B14F-4D97-AF65-F5344CB8AC3E}">
        <p14:creationId xmlns:p14="http://schemas.microsoft.com/office/powerpoint/2010/main" val="3263767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15</a:t>
            </a:fld>
            <a:endParaRPr lang="et-EE"/>
          </a:p>
        </p:txBody>
      </p:sp>
    </p:spTree>
    <p:extLst>
      <p:ext uri="{BB962C8B-B14F-4D97-AF65-F5344CB8AC3E}">
        <p14:creationId xmlns:p14="http://schemas.microsoft.com/office/powerpoint/2010/main" val="2953848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16</a:t>
            </a:fld>
            <a:endParaRPr lang="et-EE"/>
          </a:p>
        </p:txBody>
      </p:sp>
    </p:spTree>
    <p:extLst>
      <p:ext uri="{BB962C8B-B14F-4D97-AF65-F5344CB8AC3E}">
        <p14:creationId xmlns:p14="http://schemas.microsoft.com/office/powerpoint/2010/main" val="487388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18</a:t>
            </a:fld>
            <a:endParaRPr lang="et-EE"/>
          </a:p>
        </p:txBody>
      </p:sp>
    </p:spTree>
    <p:extLst>
      <p:ext uri="{BB962C8B-B14F-4D97-AF65-F5344CB8AC3E}">
        <p14:creationId xmlns:p14="http://schemas.microsoft.com/office/powerpoint/2010/main" val="4229366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19</a:t>
            </a:fld>
            <a:endParaRPr lang="et-EE"/>
          </a:p>
        </p:txBody>
      </p:sp>
    </p:spTree>
    <p:extLst>
      <p:ext uri="{BB962C8B-B14F-4D97-AF65-F5344CB8AC3E}">
        <p14:creationId xmlns:p14="http://schemas.microsoft.com/office/powerpoint/2010/main" val="1248645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20</a:t>
            </a:fld>
            <a:endParaRPr lang="et-EE"/>
          </a:p>
        </p:txBody>
      </p:sp>
    </p:spTree>
    <p:extLst>
      <p:ext uri="{BB962C8B-B14F-4D97-AF65-F5344CB8AC3E}">
        <p14:creationId xmlns:p14="http://schemas.microsoft.com/office/powerpoint/2010/main" val="835444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a:t>
            </a:fld>
            <a:endParaRPr lang="et-EE"/>
          </a:p>
        </p:txBody>
      </p:sp>
    </p:spTree>
    <p:extLst>
      <p:ext uri="{BB962C8B-B14F-4D97-AF65-F5344CB8AC3E}">
        <p14:creationId xmlns:p14="http://schemas.microsoft.com/office/powerpoint/2010/main" val="3672550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21</a:t>
            </a:fld>
            <a:endParaRPr lang="et-EE"/>
          </a:p>
        </p:txBody>
      </p:sp>
    </p:spTree>
    <p:extLst>
      <p:ext uri="{BB962C8B-B14F-4D97-AF65-F5344CB8AC3E}">
        <p14:creationId xmlns:p14="http://schemas.microsoft.com/office/powerpoint/2010/main" val="1664881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22</a:t>
            </a:fld>
            <a:endParaRPr lang="et-EE"/>
          </a:p>
        </p:txBody>
      </p:sp>
    </p:spTree>
    <p:extLst>
      <p:ext uri="{BB962C8B-B14F-4D97-AF65-F5344CB8AC3E}">
        <p14:creationId xmlns:p14="http://schemas.microsoft.com/office/powerpoint/2010/main" val="2420356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23</a:t>
            </a:fld>
            <a:endParaRPr lang="et-EE"/>
          </a:p>
        </p:txBody>
      </p:sp>
    </p:spTree>
    <p:extLst>
      <p:ext uri="{BB962C8B-B14F-4D97-AF65-F5344CB8AC3E}">
        <p14:creationId xmlns:p14="http://schemas.microsoft.com/office/powerpoint/2010/main" val="1547509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24</a:t>
            </a:fld>
            <a:endParaRPr lang="et-EE"/>
          </a:p>
        </p:txBody>
      </p:sp>
    </p:spTree>
    <p:extLst>
      <p:ext uri="{BB962C8B-B14F-4D97-AF65-F5344CB8AC3E}">
        <p14:creationId xmlns:p14="http://schemas.microsoft.com/office/powerpoint/2010/main" val="414619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25</a:t>
            </a:fld>
            <a:endParaRPr lang="et-EE"/>
          </a:p>
        </p:txBody>
      </p:sp>
    </p:spTree>
    <p:extLst>
      <p:ext uri="{BB962C8B-B14F-4D97-AF65-F5344CB8AC3E}">
        <p14:creationId xmlns:p14="http://schemas.microsoft.com/office/powerpoint/2010/main" val="3959718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36</a:t>
            </a:fld>
            <a:endParaRPr lang="et-EE"/>
          </a:p>
        </p:txBody>
      </p:sp>
    </p:spTree>
    <p:extLst>
      <p:ext uri="{BB962C8B-B14F-4D97-AF65-F5344CB8AC3E}">
        <p14:creationId xmlns:p14="http://schemas.microsoft.com/office/powerpoint/2010/main" val="815182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37</a:t>
            </a:fld>
            <a:endParaRPr lang="et-EE"/>
          </a:p>
        </p:txBody>
      </p:sp>
    </p:spTree>
    <p:extLst>
      <p:ext uri="{BB962C8B-B14F-4D97-AF65-F5344CB8AC3E}">
        <p14:creationId xmlns:p14="http://schemas.microsoft.com/office/powerpoint/2010/main" val="18902338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38</a:t>
            </a:fld>
            <a:endParaRPr lang="et-EE"/>
          </a:p>
        </p:txBody>
      </p:sp>
    </p:spTree>
    <p:extLst>
      <p:ext uri="{BB962C8B-B14F-4D97-AF65-F5344CB8AC3E}">
        <p14:creationId xmlns:p14="http://schemas.microsoft.com/office/powerpoint/2010/main" val="4208514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39</a:t>
            </a:fld>
            <a:endParaRPr lang="et-EE"/>
          </a:p>
        </p:txBody>
      </p:sp>
    </p:spTree>
    <p:extLst>
      <p:ext uri="{BB962C8B-B14F-4D97-AF65-F5344CB8AC3E}">
        <p14:creationId xmlns:p14="http://schemas.microsoft.com/office/powerpoint/2010/main" val="703629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40</a:t>
            </a:fld>
            <a:endParaRPr lang="et-EE"/>
          </a:p>
        </p:txBody>
      </p:sp>
    </p:spTree>
    <p:extLst>
      <p:ext uri="{BB962C8B-B14F-4D97-AF65-F5344CB8AC3E}">
        <p14:creationId xmlns:p14="http://schemas.microsoft.com/office/powerpoint/2010/main" val="114226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3</a:t>
            </a:fld>
            <a:endParaRPr lang="et-EE"/>
          </a:p>
        </p:txBody>
      </p:sp>
    </p:spTree>
    <p:extLst>
      <p:ext uri="{BB962C8B-B14F-4D97-AF65-F5344CB8AC3E}">
        <p14:creationId xmlns:p14="http://schemas.microsoft.com/office/powerpoint/2010/main" val="3600417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41</a:t>
            </a:fld>
            <a:endParaRPr lang="et-EE"/>
          </a:p>
        </p:txBody>
      </p:sp>
    </p:spTree>
    <p:extLst>
      <p:ext uri="{BB962C8B-B14F-4D97-AF65-F5344CB8AC3E}">
        <p14:creationId xmlns:p14="http://schemas.microsoft.com/office/powerpoint/2010/main" val="1565867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42</a:t>
            </a:fld>
            <a:endParaRPr lang="et-EE"/>
          </a:p>
        </p:txBody>
      </p:sp>
    </p:spTree>
    <p:extLst>
      <p:ext uri="{BB962C8B-B14F-4D97-AF65-F5344CB8AC3E}">
        <p14:creationId xmlns:p14="http://schemas.microsoft.com/office/powerpoint/2010/main" val="1266875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4</a:t>
            </a:fld>
            <a:endParaRPr lang="et-EE"/>
          </a:p>
        </p:txBody>
      </p:sp>
    </p:spTree>
    <p:extLst>
      <p:ext uri="{BB962C8B-B14F-4D97-AF65-F5344CB8AC3E}">
        <p14:creationId xmlns:p14="http://schemas.microsoft.com/office/powerpoint/2010/main" val="248539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5</a:t>
            </a:fld>
            <a:endParaRPr lang="et-EE"/>
          </a:p>
        </p:txBody>
      </p:sp>
    </p:spTree>
    <p:extLst>
      <p:ext uri="{BB962C8B-B14F-4D97-AF65-F5344CB8AC3E}">
        <p14:creationId xmlns:p14="http://schemas.microsoft.com/office/powerpoint/2010/main" val="100107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6</a:t>
            </a:fld>
            <a:endParaRPr lang="et-EE"/>
          </a:p>
        </p:txBody>
      </p:sp>
    </p:spTree>
    <p:extLst>
      <p:ext uri="{BB962C8B-B14F-4D97-AF65-F5344CB8AC3E}">
        <p14:creationId xmlns:p14="http://schemas.microsoft.com/office/powerpoint/2010/main" val="1552969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7</a:t>
            </a:fld>
            <a:endParaRPr lang="et-EE"/>
          </a:p>
        </p:txBody>
      </p:sp>
    </p:spTree>
    <p:extLst>
      <p:ext uri="{BB962C8B-B14F-4D97-AF65-F5344CB8AC3E}">
        <p14:creationId xmlns:p14="http://schemas.microsoft.com/office/powerpoint/2010/main" val="3680571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8</a:t>
            </a:fld>
            <a:endParaRPr lang="et-EE"/>
          </a:p>
        </p:txBody>
      </p:sp>
    </p:spTree>
    <p:extLst>
      <p:ext uri="{BB962C8B-B14F-4D97-AF65-F5344CB8AC3E}">
        <p14:creationId xmlns:p14="http://schemas.microsoft.com/office/powerpoint/2010/main" val="614629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44FA78D5-29CB-40FA-832D-77395AEF9FD8}" type="slidenum">
              <a:rPr lang="et-EE" smtClean="0"/>
              <a:t>9</a:t>
            </a:fld>
            <a:endParaRPr lang="et-EE"/>
          </a:p>
        </p:txBody>
      </p:sp>
    </p:spTree>
    <p:extLst>
      <p:ext uri="{BB962C8B-B14F-4D97-AF65-F5344CB8AC3E}">
        <p14:creationId xmlns:p14="http://schemas.microsoft.com/office/powerpoint/2010/main" val="358205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8034C7F3-0393-4984-B43E-6B5565B8A8BF}" type="datetimeFigureOut">
              <a:rPr lang="et-EE" smtClean="0"/>
              <a:t>16.09.2020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296394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034C7F3-0393-4984-B43E-6B5565B8A8BF}" type="datetimeFigureOut">
              <a:rPr lang="et-EE" smtClean="0"/>
              <a:t>16.09.2020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304198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034C7F3-0393-4984-B43E-6B5565B8A8BF}" type="datetimeFigureOut">
              <a:rPr lang="et-EE" smtClean="0"/>
              <a:t>16.09.2020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347108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8034C7F3-0393-4984-B43E-6B5565B8A8BF}" type="datetimeFigureOut">
              <a:rPr lang="et-EE" smtClean="0"/>
              <a:t>16.09.2020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35372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34C7F3-0393-4984-B43E-6B5565B8A8BF}" type="datetimeFigureOut">
              <a:rPr lang="et-EE" smtClean="0"/>
              <a:t>16.09.2020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47650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8034C7F3-0393-4984-B43E-6B5565B8A8BF}" type="datetimeFigureOut">
              <a:rPr lang="et-EE" smtClean="0"/>
              <a:t>16.09.2020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25705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8034C7F3-0393-4984-B43E-6B5565B8A8BF}" type="datetimeFigureOut">
              <a:rPr lang="et-EE" smtClean="0"/>
              <a:t>16.09.2020</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419237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8034C7F3-0393-4984-B43E-6B5565B8A8BF}" type="datetimeFigureOut">
              <a:rPr lang="et-EE" smtClean="0"/>
              <a:t>16.09.2020</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3218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4C7F3-0393-4984-B43E-6B5565B8A8BF}" type="datetimeFigureOut">
              <a:rPr lang="et-EE" smtClean="0"/>
              <a:t>16.09.2020</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76444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34C7F3-0393-4984-B43E-6B5565B8A8BF}" type="datetimeFigureOut">
              <a:rPr lang="et-EE" smtClean="0"/>
              <a:t>16.09.2020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25194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34C7F3-0393-4984-B43E-6B5565B8A8BF}" type="datetimeFigureOut">
              <a:rPr lang="et-EE" smtClean="0"/>
              <a:t>16.09.2020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40BE8387-C0E4-4C07-919E-0DBEA853865B}" type="slidenum">
              <a:rPr lang="et-EE" smtClean="0"/>
              <a:t>‹#›</a:t>
            </a:fld>
            <a:endParaRPr lang="et-EE"/>
          </a:p>
        </p:txBody>
      </p:sp>
    </p:spTree>
    <p:extLst>
      <p:ext uri="{BB962C8B-B14F-4D97-AF65-F5344CB8AC3E}">
        <p14:creationId xmlns:p14="http://schemas.microsoft.com/office/powerpoint/2010/main" val="168289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4C7F3-0393-4984-B43E-6B5565B8A8BF}" type="datetimeFigureOut">
              <a:rPr lang="et-EE" smtClean="0"/>
              <a:t>16.09.2020</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E8387-C0E4-4C07-919E-0DBEA853865B}" type="slidenum">
              <a:rPr lang="et-EE" smtClean="0"/>
              <a:t>‹#›</a:t>
            </a:fld>
            <a:endParaRPr lang="et-EE"/>
          </a:p>
        </p:txBody>
      </p:sp>
    </p:spTree>
    <p:extLst>
      <p:ext uri="{BB962C8B-B14F-4D97-AF65-F5344CB8AC3E}">
        <p14:creationId xmlns:p14="http://schemas.microsoft.com/office/powerpoint/2010/main" val="3299367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t-EE" dirty="0" smtClean="0"/>
              <a:t>KÄIBEMAKSU SEADUS</a:t>
            </a:r>
            <a:br>
              <a:rPr lang="et-EE" dirty="0" smtClean="0"/>
            </a:br>
            <a:r>
              <a:rPr lang="et-EE" sz="3600" dirty="0" smtClean="0"/>
              <a:t>Kehtib alates 01.05.2004</a:t>
            </a:r>
            <a:endParaRPr lang="et-EE" sz="3600" dirty="0"/>
          </a:p>
        </p:txBody>
      </p:sp>
      <p:sp>
        <p:nvSpPr>
          <p:cNvPr id="3" name="Subtitle 2"/>
          <p:cNvSpPr>
            <a:spLocks noGrp="1"/>
          </p:cNvSpPr>
          <p:nvPr>
            <p:ph type="subTitle" idx="1"/>
          </p:nvPr>
        </p:nvSpPr>
        <p:spPr/>
        <p:txBody>
          <a:bodyPr>
            <a:normAutofit lnSpcReduction="10000"/>
          </a:bodyPr>
          <a:lstStyle/>
          <a:p>
            <a:endParaRPr lang="et-EE" dirty="0" smtClean="0"/>
          </a:p>
          <a:p>
            <a:endParaRPr lang="et-EE" dirty="0"/>
          </a:p>
          <a:p>
            <a:endParaRPr lang="et-EE" dirty="0" smtClean="0"/>
          </a:p>
          <a:p>
            <a:r>
              <a:rPr lang="et-EE" smtClean="0"/>
              <a:t>2020</a:t>
            </a:r>
            <a:endParaRPr lang="et-EE" dirty="0"/>
          </a:p>
        </p:txBody>
      </p:sp>
    </p:spTree>
    <p:extLst>
      <p:ext uri="{BB962C8B-B14F-4D97-AF65-F5344CB8AC3E}">
        <p14:creationId xmlns:p14="http://schemas.microsoft.com/office/powerpoint/2010/main" val="195603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6036"/>
            <a:ext cx="10515600" cy="5480927"/>
          </a:xfrm>
        </p:spPr>
        <p:txBody>
          <a:bodyPr/>
          <a:lstStyle/>
          <a:p>
            <a:pPr marL="0" indent="0">
              <a:buNone/>
            </a:pPr>
            <a:r>
              <a:rPr lang="et-EE" b="1" dirty="0" smtClean="0"/>
              <a:t>   KMS § 2 lg 2</a:t>
            </a:r>
          </a:p>
          <a:p>
            <a:r>
              <a:rPr lang="et-EE" b="1" dirty="0" smtClean="0"/>
              <a:t>Ettevõtlus on </a:t>
            </a:r>
            <a:r>
              <a:rPr lang="et-EE" dirty="0" smtClean="0"/>
              <a:t>isiku iseseisev majandustegevus, mille käigus võõrandatakse  kaupa või osutatakse teenust, olenemata tegevuse eesmärgist või tulemustest </a:t>
            </a:r>
          </a:p>
          <a:p>
            <a:r>
              <a:rPr lang="et-EE" dirty="0" smtClean="0"/>
              <a:t>Ettevõtlusena käsitletakse ka notari, kohtutäituri ja vandetõlgi kui füüsilisest isikust ettevõtjate ametitegevust</a:t>
            </a:r>
          </a:p>
          <a:p>
            <a:r>
              <a:rPr lang="et-EE" dirty="0" smtClean="0"/>
              <a:t>Eestis tegutsevate MTÜ-de puhul on praktikas välja kujunenud seisukoht, et kuna MTÜ põhitegevusel, milleks see MTÜ on asutatud, puudub äriline eesmärk, siis seda Eestis ühelgi juhul ettevõtlusena ei käsitleta</a:t>
            </a:r>
          </a:p>
          <a:p>
            <a:r>
              <a:rPr lang="et-EE" b="1" dirty="0" smtClean="0"/>
              <a:t>SA </a:t>
            </a:r>
            <a:r>
              <a:rPr lang="et-EE" dirty="0" smtClean="0"/>
              <a:t>puhul võib põhitegevus olla oma iseloomult majandustegevus ja olla seetõttu käsitatav ettevõtlusena</a:t>
            </a:r>
            <a:endParaRPr lang="et-EE" dirty="0"/>
          </a:p>
        </p:txBody>
      </p:sp>
    </p:spTree>
    <p:extLst>
      <p:ext uri="{BB962C8B-B14F-4D97-AF65-F5344CB8AC3E}">
        <p14:creationId xmlns:p14="http://schemas.microsoft.com/office/powerpoint/2010/main" val="114986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5397"/>
            <a:ext cx="10515600" cy="5231566"/>
          </a:xfrm>
        </p:spPr>
        <p:txBody>
          <a:bodyPr/>
          <a:lstStyle/>
          <a:p>
            <a:r>
              <a:rPr lang="et-EE" b="1" dirty="0" smtClean="0"/>
              <a:t>Mitteresident muutub </a:t>
            </a:r>
            <a:r>
              <a:rPr lang="et-EE" dirty="0"/>
              <a:t>E</a:t>
            </a:r>
            <a:r>
              <a:rPr lang="et-EE" dirty="0" smtClean="0"/>
              <a:t>estis maksukohustuslaseks kui üheaegselt esinevad järgmised kaks asjaolu:</a:t>
            </a:r>
          </a:p>
          <a:p>
            <a:pPr marL="0" indent="0">
              <a:buNone/>
            </a:pPr>
            <a:r>
              <a:rPr lang="et-EE" dirty="0"/>
              <a:t> </a:t>
            </a:r>
            <a:r>
              <a:rPr lang="et-EE" dirty="0" smtClean="0"/>
              <a:t>  </a:t>
            </a:r>
            <a:r>
              <a:rPr lang="et-EE" b="1" dirty="0" smtClean="0"/>
              <a:t>1</a:t>
            </a:r>
            <a:r>
              <a:rPr lang="et-EE" dirty="0" smtClean="0"/>
              <a:t>. </a:t>
            </a:r>
            <a:r>
              <a:rPr lang="et-EE" b="1" dirty="0" smtClean="0"/>
              <a:t>Mitteresident müüb Eestis kaupu või osutab teenuseid isikule, kes</a:t>
            </a:r>
          </a:p>
          <a:p>
            <a:pPr marL="0" indent="0">
              <a:buNone/>
            </a:pPr>
            <a:r>
              <a:rPr lang="et-EE" b="1" dirty="0"/>
              <a:t> </a:t>
            </a:r>
            <a:r>
              <a:rPr lang="et-EE" b="1" dirty="0" smtClean="0"/>
              <a:t>      ei ole maksukohustuslane ega piiratud maksukohustuslane</a:t>
            </a:r>
          </a:p>
          <a:p>
            <a:pPr marL="0" indent="0">
              <a:buNone/>
            </a:pPr>
            <a:r>
              <a:rPr lang="et-EE" b="1" dirty="0"/>
              <a:t> </a:t>
            </a:r>
            <a:r>
              <a:rPr lang="et-EE" b="1" dirty="0" smtClean="0"/>
              <a:t>  2. See kaup või teenus maksustatakse käibemaksuga, kuid mitte </a:t>
            </a:r>
          </a:p>
          <a:p>
            <a:pPr marL="0" indent="0">
              <a:buNone/>
            </a:pPr>
            <a:r>
              <a:rPr lang="et-EE" b="1" dirty="0"/>
              <a:t> </a:t>
            </a:r>
            <a:r>
              <a:rPr lang="et-EE" b="1" dirty="0" smtClean="0"/>
              <a:t>      nullmääraga </a:t>
            </a:r>
          </a:p>
          <a:p>
            <a:pPr marL="0" indent="0">
              <a:buNone/>
            </a:pPr>
            <a:r>
              <a:rPr lang="et-EE" dirty="0"/>
              <a:t> </a:t>
            </a:r>
            <a:r>
              <a:rPr lang="et-EE" dirty="0" smtClean="0"/>
              <a:t>  3. </a:t>
            </a:r>
            <a:r>
              <a:rPr lang="et-EE" b="1" dirty="0" smtClean="0"/>
              <a:t>Kui mitteresidendil </a:t>
            </a:r>
            <a:r>
              <a:rPr lang="et-EE" dirty="0" smtClean="0"/>
              <a:t>on Eestis püsiv tegevuskoht, muutub ta </a:t>
            </a:r>
          </a:p>
          <a:p>
            <a:pPr marL="0" indent="0">
              <a:buNone/>
            </a:pPr>
            <a:r>
              <a:rPr lang="et-EE" dirty="0"/>
              <a:t> </a:t>
            </a:r>
            <a:r>
              <a:rPr lang="et-EE" dirty="0" smtClean="0"/>
              <a:t>      maksukohustuslaseks Eesti residentidega samadel alustel</a:t>
            </a:r>
          </a:p>
          <a:p>
            <a:pPr marL="0" indent="0">
              <a:buNone/>
            </a:pPr>
            <a:r>
              <a:rPr lang="et-EE" dirty="0"/>
              <a:t> </a:t>
            </a:r>
            <a:r>
              <a:rPr lang="et-EE" dirty="0" smtClean="0"/>
              <a:t>  4. MKS § 9 lg 3- püsiv tegevuskoht on koht, mille kaudu täielikult või </a:t>
            </a:r>
          </a:p>
          <a:p>
            <a:pPr marL="0" indent="0">
              <a:buNone/>
            </a:pPr>
            <a:r>
              <a:rPr lang="et-EE" dirty="0"/>
              <a:t> </a:t>
            </a:r>
            <a:r>
              <a:rPr lang="et-EE" dirty="0" smtClean="0"/>
              <a:t>      osaliselt toimub mitteresidendi püsiv majandustegevus </a:t>
            </a:r>
            <a:r>
              <a:rPr lang="et-EE" dirty="0"/>
              <a:t>E</a:t>
            </a:r>
            <a:r>
              <a:rPr lang="et-EE" dirty="0" smtClean="0"/>
              <a:t>estis  </a:t>
            </a:r>
            <a:endParaRPr lang="et-EE" dirty="0"/>
          </a:p>
        </p:txBody>
      </p:sp>
    </p:spTree>
    <p:extLst>
      <p:ext uri="{BB962C8B-B14F-4D97-AF65-F5344CB8AC3E}">
        <p14:creationId xmlns:p14="http://schemas.microsoft.com/office/powerpoint/2010/main" val="3848330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8902"/>
            <a:ext cx="10515600" cy="5278061"/>
          </a:xfrm>
        </p:spPr>
        <p:txBody>
          <a:bodyPr>
            <a:normAutofit lnSpcReduction="10000"/>
          </a:bodyPr>
          <a:lstStyle/>
          <a:p>
            <a:r>
              <a:rPr lang="et-EE" dirty="0" smtClean="0"/>
              <a:t>Direktiivi art. 11 annab liikmesriikidele õiguse käsitada õiguslikult iseseisvaid, kuid rahaliselt, majanduslikult ja organisatsiooniliselt tihedalt seotud isikuid </a:t>
            </a:r>
            <a:r>
              <a:rPr lang="et-EE" b="1" dirty="0" smtClean="0"/>
              <a:t>ühe maksukohustuslasena. </a:t>
            </a:r>
            <a:r>
              <a:rPr lang="et-EE" dirty="0" smtClean="0"/>
              <a:t>Sellisena registreeritud isikute omavahelisi tehinguid ei loeta käibeks KMS-</a:t>
            </a:r>
            <a:r>
              <a:rPr lang="et-EE" dirty="0" err="1" smtClean="0"/>
              <a:t>se</a:t>
            </a:r>
            <a:r>
              <a:rPr lang="et-EE" dirty="0" smtClean="0"/>
              <a:t> tähenduses ja neid ei tule deklareerida. Kui ühel tekib õigus riigilt maks tagasi küsida ja teisel tekib maksukohustus, saab esimese arvelt katta teise isiku maksukohustust.</a:t>
            </a:r>
          </a:p>
          <a:p>
            <a:r>
              <a:rPr lang="et-EE" b="1" dirty="0" smtClean="0"/>
              <a:t>Alati saab </a:t>
            </a:r>
            <a:r>
              <a:rPr lang="et-EE" dirty="0" smtClean="0"/>
              <a:t>ühe maksukohustuslasena registreerida emaettevõtte koos oma tütarettevõtetega</a:t>
            </a:r>
          </a:p>
          <a:p>
            <a:r>
              <a:rPr lang="et-EE" b="1" dirty="0" smtClean="0"/>
              <a:t>Teisi juhul</a:t>
            </a:r>
            <a:r>
              <a:rPr lang="et-EE" dirty="0" smtClean="0"/>
              <a:t>, kui on täidetud vähemalt üks järgmistest tingimustest:</a:t>
            </a:r>
          </a:p>
          <a:p>
            <a:pPr marL="514350" indent="-514350">
              <a:buAutoNum type="arabicPeriod"/>
            </a:pPr>
            <a:r>
              <a:rPr lang="et-EE" dirty="0" smtClean="0"/>
              <a:t>Samale isikule kuulub vähemalt 50% osadest või aktsiatest</a:t>
            </a:r>
          </a:p>
          <a:p>
            <a:pPr marL="514350" indent="-514350">
              <a:buAutoNum type="arabicPeriod"/>
            </a:pPr>
            <a:r>
              <a:rPr lang="et-EE" dirty="0" smtClean="0"/>
              <a:t>Samale isikule kuulub vähemalt 50% häältest</a:t>
            </a:r>
          </a:p>
          <a:p>
            <a:pPr marL="514350" indent="-514350">
              <a:buAutoNum type="arabicPeriod"/>
            </a:pPr>
            <a:r>
              <a:rPr lang="et-EE" dirty="0" smtClean="0"/>
              <a:t>Kui isikud on seotud frantsiisilepingu alusel</a:t>
            </a:r>
          </a:p>
          <a:p>
            <a:pPr marL="514350" indent="-514350">
              <a:buAutoNum type="arabicPeriod"/>
            </a:pPr>
            <a:endParaRPr lang="et-EE" dirty="0"/>
          </a:p>
        </p:txBody>
      </p:sp>
    </p:spTree>
    <p:extLst>
      <p:ext uri="{BB962C8B-B14F-4D97-AF65-F5344CB8AC3E}">
        <p14:creationId xmlns:p14="http://schemas.microsoft.com/office/powerpoint/2010/main" val="102646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t-EE" b="1" dirty="0" smtClean="0"/>
              <a:t>Käibemaksukohustuslaseks registreerimine</a:t>
            </a:r>
          </a:p>
          <a:p>
            <a:pPr marL="514350" indent="-514350">
              <a:buAutoNum type="arabicPeriod"/>
            </a:pPr>
            <a:r>
              <a:rPr lang="et-EE" b="1" dirty="0" smtClean="0"/>
              <a:t>Isiku algatusel- vabatahtlik </a:t>
            </a:r>
            <a:r>
              <a:rPr lang="et-EE" b="1" smtClean="0"/>
              <a:t>või kohustuslik</a:t>
            </a:r>
            <a:endParaRPr lang="et-EE" b="1" dirty="0" smtClean="0"/>
          </a:p>
          <a:p>
            <a:pPr marL="514350" indent="-514350">
              <a:buAutoNum type="arabicPeriod"/>
            </a:pPr>
            <a:r>
              <a:rPr lang="et-EE" b="1" dirty="0" smtClean="0"/>
              <a:t>Maksuhalduri algatusel </a:t>
            </a:r>
            <a:endParaRPr lang="et-EE" b="1" dirty="0"/>
          </a:p>
        </p:txBody>
      </p:sp>
    </p:spTree>
    <p:extLst>
      <p:ext uri="{BB962C8B-B14F-4D97-AF65-F5344CB8AC3E}">
        <p14:creationId xmlns:p14="http://schemas.microsoft.com/office/powerpoint/2010/main" val="3673012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204" y="802737"/>
            <a:ext cx="10515600" cy="4351338"/>
          </a:xfrm>
        </p:spPr>
        <p:txBody>
          <a:bodyPr/>
          <a:lstStyle/>
          <a:p>
            <a:r>
              <a:rPr lang="et-EE" dirty="0" smtClean="0"/>
              <a:t>Ülesanne 1</a:t>
            </a:r>
          </a:p>
          <a:p>
            <a:r>
              <a:rPr lang="et-EE" dirty="0" smtClean="0"/>
              <a:t>Maksukohustuslasena registreerimata isik müüs 2018. aastal:</a:t>
            </a:r>
          </a:p>
          <a:p>
            <a:r>
              <a:rPr lang="et-EE" dirty="0" smtClean="0"/>
              <a:t>15. märtsil kaupa </a:t>
            </a:r>
            <a:r>
              <a:rPr lang="et-EE" dirty="0"/>
              <a:t>E</a:t>
            </a:r>
            <a:r>
              <a:rPr lang="et-EE" dirty="0" smtClean="0"/>
              <a:t>esti maksukohustuslasele 5000 euro eest</a:t>
            </a:r>
          </a:p>
          <a:p>
            <a:r>
              <a:rPr lang="et-EE" dirty="0" smtClean="0"/>
              <a:t>20. aprillil kaupa Venemaale sealsele ettevõtjale 12000 euro eest</a:t>
            </a:r>
          </a:p>
          <a:p>
            <a:r>
              <a:rPr lang="et-EE" dirty="0" smtClean="0"/>
              <a:t>30. aprillil kaupa Soome maksukohustuslasele 3000 euro eest</a:t>
            </a:r>
          </a:p>
          <a:p>
            <a:r>
              <a:rPr lang="et-EE" dirty="0" smtClean="0"/>
              <a:t>5. märtsil kaupa eesti eraisikule 2000 euro eest</a:t>
            </a:r>
          </a:p>
          <a:p>
            <a:r>
              <a:rPr lang="et-EE" dirty="0" smtClean="0"/>
              <a:t>Kas ja millal tekib isikul kohustus registreerida end käibemaksukohustuslaseks?  </a:t>
            </a:r>
            <a:endParaRPr lang="et-EE" dirty="0"/>
          </a:p>
        </p:txBody>
      </p:sp>
    </p:spTree>
    <p:extLst>
      <p:ext uri="{BB962C8B-B14F-4D97-AF65-F5344CB8AC3E}">
        <p14:creationId xmlns:p14="http://schemas.microsoft.com/office/powerpoint/2010/main" val="395116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678" y="539266"/>
            <a:ext cx="10515600" cy="4351338"/>
          </a:xfrm>
        </p:spPr>
        <p:txBody>
          <a:bodyPr>
            <a:normAutofit lnSpcReduction="10000"/>
          </a:bodyPr>
          <a:lstStyle/>
          <a:p>
            <a:r>
              <a:rPr lang="et-EE" dirty="0" smtClean="0"/>
              <a:t>Ülesanne 2</a:t>
            </a:r>
          </a:p>
          <a:p>
            <a:r>
              <a:rPr lang="et-EE" dirty="0" smtClean="0"/>
              <a:t>Maksukohustuslasena registreerimata äriühing müüs:</a:t>
            </a:r>
          </a:p>
          <a:p>
            <a:r>
              <a:rPr lang="et-EE" dirty="0" smtClean="0"/>
              <a:t>2017. aasta 10. jaanuaril põhivarana arvel olnud sõiduauto 50000 euro eest</a:t>
            </a:r>
          </a:p>
          <a:p>
            <a:r>
              <a:rPr lang="et-EE" dirty="0" smtClean="0"/>
              <a:t>7. veebruaril äriühingule kuulunud väärtpabereid 30000 euro eest</a:t>
            </a:r>
          </a:p>
          <a:p>
            <a:r>
              <a:rPr lang="et-EE" dirty="0" smtClean="0"/>
              <a:t>7. märtsist kuni 15. aprillini osutas äriühing teisele äriühingule konsultatsiooniteenust kokku 20000 euro eest, esitatakse üks arve kokku </a:t>
            </a:r>
          </a:p>
          <a:p>
            <a:r>
              <a:rPr lang="et-EE" dirty="0" smtClean="0"/>
              <a:t>Millal peab äriühing esitama käibemaksukohustuslasena registreerimise avalduse ja millisest kuupäevast ta registreeritakse?</a:t>
            </a:r>
            <a:endParaRPr lang="et-EE" dirty="0"/>
          </a:p>
        </p:txBody>
      </p:sp>
    </p:spTree>
    <p:extLst>
      <p:ext uri="{BB962C8B-B14F-4D97-AF65-F5344CB8AC3E}">
        <p14:creationId xmlns:p14="http://schemas.microsoft.com/office/powerpoint/2010/main" val="220306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7"/>
            <a:ext cx="10515600" cy="5813946"/>
          </a:xfrm>
        </p:spPr>
        <p:txBody>
          <a:bodyPr>
            <a:normAutofit/>
          </a:bodyPr>
          <a:lstStyle/>
          <a:p>
            <a:pPr marL="0" indent="0">
              <a:buNone/>
            </a:pPr>
            <a:r>
              <a:rPr lang="et-EE" b="1" dirty="0" smtClean="0"/>
              <a:t>Käibe toimumise aeg</a:t>
            </a:r>
          </a:p>
          <a:p>
            <a:pPr>
              <a:buFont typeface="Wingdings" panose="05000000000000000000" pitchFamily="2" charset="2"/>
              <a:buChar char="Ø"/>
            </a:pPr>
            <a:r>
              <a:rPr lang="et-EE" sz="2400" dirty="0" smtClean="0"/>
              <a:t>Käive on tekkinud või teenus on saadud päeval, mil esimesena tehti üks järgnevaist toimingutest</a:t>
            </a:r>
          </a:p>
          <a:p>
            <a:r>
              <a:rPr lang="et-EE" sz="2400" dirty="0" smtClean="0"/>
              <a:t>Kauba ostjale lähetamine või kättesaadavaks tegemine või teenuse osutamine</a:t>
            </a:r>
          </a:p>
          <a:p>
            <a:r>
              <a:rPr lang="et-EE" sz="2400" dirty="0" smtClean="0"/>
              <a:t>Kauba või teenuse eest osalise või täieliku makse laekumine, teenuse saamisel osaline või täielik maksmine</a:t>
            </a:r>
          </a:p>
          <a:p>
            <a:r>
              <a:rPr lang="et-EE" sz="2400" dirty="0" smtClean="0"/>
              <a:t>Kauba ühendusesisene käive on tekkinud või kaup on ühendusesiseselt soetatud  kauba lähetamise või kättesaadavaks tegemise kuule järgneva kuu 15. kuupäeval või kauba eest arve väljastamise päeval, kui see toimub varem</a:t>
            </a:r>
          </a:p>
          <a:p>
            <a:r>
              <a:rPr lang="et-EE" sz="2400" dirty="0" smtClean="0"/>
              <a:t>Sisendkäibemaks tuleb maha arvata, kui kaup on soetatud või teenus saadud või kauba või teenuse eest on tasutud, kuid igal juhul peab olema arve (importimisel ka tollideklaratsioon)</a:t>
            </a:r>
          </a:p>
          <a:p>
            <a:r>
              <a:rPr lang="et-EE" sz="2400" dirty="0" smtClean="0"/>
              <a:t>Oluline on </a:t>
            </a:r>
            <a:r>
              <a:rPr lang="et-EE" sz="2400" b="1" dirty="0" err="1" smtClean="0"/>
              <a:t>korrespondentsus</a:t>
            </a:r>
            <a:r>
              <a:rPr lang="et-EE" sz="2400" dirty="0" smtClean="0"/>
              <a:t>: kui müüjal on kohustus maks tasuda, on ostjal ka </a:t>
            </a:r>
            <a:r>
              <a:rPr lang="et-EE" sz="2400" dirty="0" err="1" smtClean="0"/>
              <a:t>mahaarvamisõigus</a:t>
            </a:r>
            <a:r>
              <a:rPr lang="et-EE" sz="2400" dirty="0" smtClean="0"/>
              <a:t>. </a:t>
            </a:r>
            <a:r>
              <a:rPr lang="et-EE" sz="2400" b="1" dirty="0" smtClean="0"/>
              <a:t>Arve väljastamine </a:t>
            </a:r>
            <a:r>
              <a:rPr lang="et-EE" sz="2400" dirty="0" smtClean="0"/>
              <a:t>ei oma üldjuhul tähendust </a:t>
            </a:r>
          </a:p>
          <a:p>
            <a:pPr marL="0" indent="0">
              <a:buNone/>
            </a:pPr>
            <a:endParaRPr lang="et-EE" sz="2400" dirty="0"/>
          </a:p>
        </p:txBody>
      </p:sp>
    </p:spTree>
    <p:extLst>
      <p:ext uri="{BB962C8B-B14F-4D97-AF65-F5344CB8AC3E}">
        <p14:creationId xmlns:p14="http://schemas.microsoft.com/office/powerpoint/2010/main" val="3068810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0157"/>
            <a:ext cx="10515600" cy="4351338"/>
          </a:xfrm>
        </p:spPr>
        <p:txBody>
          <a:bodyPr/>
          <a:lstStyle/>
          <a:p>
            <a:pPr>
              <a:buFont typeface="Wingdings" panose="05000000000000000000" pitchFamily="2" charset="2"/>
              <a:buChar char="Ø"/>
            </a:pPr>
            <a:r>
              <a:rPr lang="et-EE" dirty="0" err="1" smtClean="0"/>
              <a:t>Üheotstarbelise</a:t>
            </a:r>
            <a:r>
              <a:rPr lang="et-EE" dirty="0" smtClean="0"/>
              <a:t> </a:t>
            </a:r>
            <a:r>
              <a:rPr lang="et-EE" dirty="0" err="1" smtClean="0"/>
              <a:t>vautseriga</a:t>
            </a:r>
            <a:r>
              <a:rPr lang="et-EE" dirty="0" smtClean="0"/>
              <a:t> seotud  kauba või teenuse käive tekib </a:t>
            </a:r>
            <a:r>
              <a:rPr lang="et-EE" dirty="0" err="1" smtClean="0"/>
              <a:t>vautseri</a:t>
            </a:r>
            <a:r>
              <a:rPr lang="et-EE" dirty="0" smtClean="0"/>
              <a:t> üleandmise päeval </a:t>
            </a:r>
            <a:r>
              <a:rPr lang="et-EE" dirty="0" err="1" smtClean="0"/>
              <a:t>vautseri</a:t>
            </a:r>
            <a:r>
              <a:rPr lang="et-EE" dirty="0" smtClean="0"/>
              <a:t> väärtuse ulatuses või enne </a:t>
            </a:r>
            <a:r>
              <a:rPr lang="et-EE" dirty="0" err="1" smtClean="0"/>
              <a:t>vautseri</a:t>
            </a:r>
            <a:r>
              <a:rPr lang="et-EE" dirty="0" smtClean="0"/>
              <a:t> üleandmist selle eest osalise või täieliku makse laekumisel makstud osa ulatuses.</a:t>
            </a:r>
          </a:p>
          <a:p>
            <a:pPr>
              <a:buFont typeface="Wingdings" panose="05000000000000000000" pitchFamily="2" charset="2"/>
              <a:buChar char="Ø"/>
            </a:pPr>
            <a:r>
              <a:rPr lang="et-EE" dirty="0" smtClean="0"/>
              <a:t>Teenus, mille osutamine kestab kauem kui maksustamisperiood, loetakse osutatuks ja saaduks maksustamisperioodil, mil selle teenuse osutamine lõpeb </a:t>
            </a:r>
            <a:endParaRPr lang="et-EE" dirty="0"/>
          </a:p>
        </p:txBody>
      </p:sp>
    </p:spTree>
    <p:extLst>
      <p:ext uri="{BB962C8B-B14F-4D97-AF65-F5344CB8AC3E}">
        <p14:creationId xmlns:p14="http://schemas.microsoft.com/office/powerpoint/2010/main" val="2575070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529088"/>
            <a:ext cx="10515600" cy="4351338"/>
          </a:xfrm>
        </p:spPr>
        <p:txBody>
          <a:bodyPr>
            <a:normAutofit/>
          </a:bodyPr>
          <a:lstStyle/>
          <a:p>
            <a:r>
              <a:rPr lang="et-EE" b="1" dirty="0" smtClean="0"/>
              <a:t>Kauba käibe tekkimise koht on Eesti, kui (§ 9) </a:t>
            </a:r>
          </a:p>
          <a:p>
            <a:pPr>
              <a:buFont typeface="Wingdings" panose="05000000000000000000" pitchFamily="2" charset="2"/>
              <a:buChar char="Ø"/>
            </a:pPr>
            <a:r>
              <a:rPr lang="et-EE" dirty="0" smtClean="0"/>
              <a:t>Kaup toimetatakse või tehakse kättesaadavaks saajale Eestis, eksporditakse Eestist või tehakse Eestist ühendusesisest kauba käivet või </a:t>
            </a:r>
            <a:r>
              <a:rPr lang="et-EE" dirty="0" err="1" smtClean="0"/>
              <a:t>kaugmüüki</a:t>
            </a:r>
            <a:endParaRPr lang="et-EE" dirty="0" smtClean="0"/>
          </a:p>
          <a:p>
            <a:pPr>
              <a:buFont typeface="Wingdings" panose="05000000000000000000" pitchFamily="2" charset="2"/>
              <a:buChar char="Ø"/>
            </a:pPr>
            <a:r>
              <a:rPr lang="et-EE" dirty="0" smtClean="0"/>
              <a:t> Eestis registreeritud teise liikmesriigi MK teostab </a:t>
            </a:r>
            <a:r>
              <a:rPr lang="et-EE" dirty="0" err="1" smtClean="0"/>
              <a:t>kaugmüüki</a:t>
            </a:r>
            <a:r>
              <a:rPr lang="et-EE" dirty="0" smtClean="0"/>
              <a:t> Eesti isikule, kel puudub KMK nr. Registreerimiskohustus tekib mitteresidendil, kui käive ületab 35000 eurot</a:t>
            </a:r>
          </a:p>
          <a:p>
            <a:pPr>
              <a:buFont typeface="Wingdings" panose="05000000000000000000" pitchFamily="2" charset="2"/>
              <a:buChar char="Ø"/>
            </a:pPr>
            <a:r>
              <a:rPr lang="et-EE" dirty="0" smtClean="0"/>
              <a:t> teise liikmesriigi ettevõtja võõrandatava kauba paigaldab või paneb Eestis kokku võõrandaja või tehakse seda tema eest (tingimus-paigaldamise maksumus üle 5% kauba maksustatavast väärtusest) </a:t>
            </a:r>
          </a:p>
          <a:p>
            <a:endParaRPr lang="et-EE" b="1" dirty="0"/>
          </a:p>
        </p:txBody>
      </p:sp>
    </p:spTree>
    <p:extLst>
      <p:ext uri="{BB962C8B-B14F-4D97-AF65-F5344CB8AC3E}">
        <p14:creationId xmlns:p14="http://schemas.microsoft.com/office/powerpoint/2010/main" val="240216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326" y="529088"/>
            <a:ext cx="10515600" cy="5503222"/>
          </a:xfrm>
        </p:spPr>
        <p:txBody>
          <a:bodyPr>
            <a:normAutofit lnSpcReduction="10000"/>
          </a:bodyPr>
          <a:lstStyle/>
          <a:p>
            <a:pPr>
              <a:buFont typeface="Wingdings" panose="05000000000000000000" pitchFamily="2" charset="2"/>
              <a:buChar char="Ø"/>
            </a:pPr>
            <a:r>
              <a:rPr lang="et-EE" dirty="0" smtClean="0"/>
              <a:t>Kaup, sh pardal tarbitav ja kaasamüüdav kaup, võõrandatakse vee- või õhusõiduki pardal, mis väljub rahvusvahelisele reisile Eestist (pardal tarbitav toit maksustatakse määraga 0 %)</a:t>
            </a:r>
          </a:p>
          <a:p>
            <a:pPr>
              <a:buFont typeface="Wingdings" panose="05000000000000000000" pitchFamily="2" charset="2"/>
              <a:buChar char="Ø"/>
            </a:pPr>
            <a:r>
              <a:rPr lang="et-EE" dirty="0" smtClean="0"/>
              <a:t>Eestis asuvale Eesti maksukohustuslasest edasimüüjale võõrandatakse võrgu kaudu maagaasi või elektrienergiat</a:t>
            </a:r>
          </a:p>
          <a:p>
            <a:pPr>
              <a:buFont typeface="Wingdings" panose="05000000000000000000" pitchFamily="2" charset="2"/>
              <a:buChar char="Ø"/>
            </a:pPr>
            <a:r>
              <a:rPr lang="et-EE" dirty="0" smtClean="0"/>
              <a:t>Võrgu kaudu edastatav maagaas või elektrienergia võõrandatakse kauba </a:t>
            </a:r>
            <a:r>
              <a:rPr lang="et-EE" dirty="0" err="1" smtClean="0"/>
              <a:t>soetajale</a:t>
            </a:r>
            <a:r>
              <a:rPr lang="et-EE" dirty="0" smtClean="0"/>
              <a:t>, kes kasutab seda kaupa Eestis</a:t>
            </a:r>
          </a:p>
          <a:p>
            <a:pPr marL="0" indent="0">
              <a:buNone/>
            </a:pPr>
            <a:r>
              <a:rPr lang="et-EE" b="1" dirty="0" smtClean="0"/>
              <a:t>Kauba eksport ja import (§ 5, 6)</a:t>
            </a:r>
          </a:p>
          <a:p>
            <a:pPr>
              <a:buFont typeface="Wingdings" panose="05000000000000000000" pitchFamily="2" charset="2"/>
              <a:buChar char="Ø"/>
            </a:pPr>
            <a:r>
              <a:rPr lang="et-EE" dirty="0" smtClean="0"/>
              <a:t>Puudutab ühenduseväliseid riike</a:t>
            </a:r>
          </a:p>
          <a:p>
            <a:pPr>
              <a:buFont typeface="Wingdings" panose="05000000000000000000" pitchFamily="2" charset="2"/>
              <a:buChar char="Ø"/>
            </a:pPr>
            <a:r>
              <a:rPr lang="et-EE" dirty="0" smtClean="0"/>
              <a:t>Eksport-kaup toimetatakse väljapoole ühendust; import- kauba sissevedu ühendusevälisest riigist</a:t>
            </a:r>
          </a:p>
          <a:p>
            <a:pPr>
              <a:buFont typeface="Wingdings" panose="05000000000000000000" pitchFamily="2" charset="2"/>
              <a:buChar char="Ø"/>
            </a:pPr>
            <a:r>
              <a:rPr lang="et-EE" dirty="0" err="1" smtClean="0"/>
              <a:t>Tax-free</a:t>
            </a:r>
            <a:r>
              <a:rPr lang="et-EE" dirty="0" smtClean="0"/>
              <a:t> süsteem- eksport kui kaup võõrandatakse ühendusevälises riigis elavale isikule</a:t>
            </a:r>
            <a:endParaRPr lang="et-EE" dirty="0"/>
          </a:p>
        </p:txBody>
      </p:sp>
    </p:spTree>
    <p:extLst>
      <p:ext uri="{BB962C8B-B14F-4D97-AF65-F5344CB8AC3E}">
        <p14:creationId xmlns:p14="http://schemas.microsoft.com/office/powerpoint/2010/main" val="323842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450" y="434975"/>
            <a:ext cx="10515600" cy="5651926"/>
          </a:xfrm>
        </p:spPr>
        <p:txBody>
          <a:bodyPr>
            <a:normAutofit fontScale="55000" lnSpcReduction="20000"/>
          </a:bodyPr>
          <a:lstStyle/>
          <a:p>
            <a:r>
              <a:rPr lang="et-EE" sz="4500" dirty="0" smtClean="0"/>
              <a:t>Mitmeid kordi muudetud seadus</a:t>
            </a:r>
          </a:p>
          <a:p>
            <a:r>
              <a:rPr lang="et-EE" sz="4500" dirty="0" smtClean="0"/>
              <a:t>Esialgselt kehtestas käibemaksu Valitsuse määrus 10. oktoobril 1990</a:t>
            </a:r>
          </a:p>
          <a:p>
            <a:r>
              <a:rPr lang="et-EE" sz="4500" dirty="0" smtClean="0"/>
              <a:t>Laekub täies ulatuses riigile</a:t>
            </a:r>
          </a:p>
          <a:p>
            <a:r>
              <a:rPr lang="et-EE" sz="4500" dirty="0" smtClean="0"/>
              <a:t>Pole ette nähtud laekumiste kasutamise otstarvet (v.a. </a:t>
            </a:r>
            <a:r>
              <a:rPr lang="et-EE" sz="4500" dirty="0"/>
              <a:t>e</a:t>
            </a:r>
            <a:r>
              <a:rPr lang="et-EE" sz="4500" dirty="0" smtClean="0"/>
              <a:t>raldis EL-i eelarvesse, kuid mida ei pea katma käibemaksu arvelt</a:t>
            </a:r>
          </a:p>
          <a:p>
            <a:r>
              <a:rPr lang="et-EE" sz="4500" dirty="0" smtClean="0"/>
              <a:t>Laekumiste mahult teine maks peale sotsiaalmaksu</a:t>
            </a:r>
          </a:p>
          <a:p>
            <a:r>
              <a:rPr lang="et-EE" sz="4500" dirty="0" smtClean="0"/>
              <a:t>Universaalne tarbimismaks, kuna maksustatakse sisuliselt kõike ja on üldise regulatiivse eesmärgita</a:t>
            </a:r>
          </a:p>
          <a:p>
            <a:r>
              <a:rPr lang="et-EE" sz="4500" dirty="0" smtClean="0"/>
              <a:t>Tarbimismaks, kuna sõltub tarbimiskulutuste suurusest (mahust)</a:t>
            </a:r>
          </a:p>
          <a:p>
            <a:r>
              <a:rPr lang="et-EE" sz="4500" dirty="0" smtClean="0"/>
              <a:t>Toimib ahela põhimõttel s.t. et igat müüki koormatakse maksuga, vähendades  eelnevate müükide ajal makstud maksu võrra (sisendkäibemaks)</a:t>
            </a:r>
          </a:p>
          <a:p>
            <a:r>
              <a:rPr lang="et-EE" sz="4500" dirty="0" smtClean="0"/>
              <a:t>Objektiivne maks, millega maksustatakse just MIDA, mitte KEDA</a:t>
            </a:r>
          </a:p>
          <a:p>
            <a:pPr marL="0" indent="0">
              <a:buNone/>
            </a:pPr>
            <a:endParaRPr lang="et-EE" sz="3600" dirty="0"/>
          </a:p>
          <a:p>
            <a:pPr marL="0" indent="0">
              <a:buNone/>
            </a:pPr>
            <a:r>
              <a:rPr lang="et-EE" sz="2600" dirty="0" smtClean="0"/>
              <a:t> </a:t>
            </a:r>
          </a:p>
          <a:p>
            <a:pPr marL="0" indent="0">
              <a:buNone/>
            </a:pPr>
            <a:endParaRPr lang="et-EE" sz="2400" dirty="0"/>
          </a:p>
        </p:txBody>
      </p:sp>
    </p:spTree>
    <p:extLst>
      <p:ext uri="{BB962C8B-B14F-4D97-AF65-F5344CB8AC3E}">
        <p14:creationId xmlns:p14="http://schemas.microsoft.com/office/powerpoint/2010/main" val="1075265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5" y="488144"/>
            <a:ext cx="10515600" cy="4351338"/>
          </a:xfrm>
        </p:spPr>
        <p:txBody>
          <a:bodyPr/>
          <a:lstStyle/>
          <a:p>
            <a:r>
              <a:rPr lang="et-EE" b="1" dirty="0" smtClean="0"/>
              <a:t>Ühendusesisene kauba käive (§ 7 lg 1)</a:t>
            </a:r>
          </a:p>
          <a:p>
            <a:pPr>
              <a:buFont typeface="Wingdings" panose="05000000000000000000" pitchFamily="2" charset="2"/>
              <a:buChar char="Ø"/>
            </a:pPr>
            <a:r>
              <a:rPr lang="et-EE" dirty="0" smtClean="0"/>
              <a:t>Kauba võõrandamine teise liikmesriiki, mõlemal on KMK nr</a:t>
            </a:r>
          </a:p>
          <a:p>
            <a:pPr>
              <a:buFont typeface="Wingdings" panose="05000000000000000000" pitchFamily="2" charset="2"/>
              <a:buChar char="Ø"/>
            </a:pPr>
            <a:r>
              <a:rPr lang="et-EE" dirty="0" smtClean="0"/>
              <a:t>Kauba toimetamine teise liikmesriiki oma seal toimuva ettevõtluse tarbeks (omab KMK </a:t>
            </a:r>
            <a:r>
              <a:rPr lang="et-EE" dirty="0" err="1" smtClean="0"/>
              <a:t>nr-t</a:t>
            </a:r>
            <a:r>
              <a:rPr lang="et-EE" dirty="0" smtClean="0"/>
              <a:t> teises liikmesriigis)</a:t>
            </a:r>
          </a:p>
          <a:p>
            <a:pPr>
              <a:buFont typeface="Wingdings" panose="05000000000000000000" pitchFamily="2" charset="2"/>
              <a:buChar char="Ø"/>
            </a:pPr>
            <a:r>
              <a:rPr lang="et-EE" dirty="0" smtClean="0"/>
              <a:t>Aktsiisikauba ja uue transpordivahendi võõrandamine teise liikmesriigi isikule, va </a:t>
            </a:r>
            <a:r>
              <a:rPr lang="et-EE" dirty="0" err="1" smtClean="0"/>
              <a:t>akts</a:t>
            </a:r>
            <a:r>
              <a:rPr lang="et-EE" dirty="0" smtClean="0"/>
              <a:t>. kaup füüsilisele isikule oma tarbeks</a:t>
            </a:r>
          </a:p>
          <a:p>
            <a:pPr>
              <a:buFont typeface="Wingdings" panose="05000000000000000000" pitchFamily="2" charset="2"/>
              <a:buChar char="Ø"/>
            </a:pPr>
            <a:r>
              <a:rPr lang="et-EE" dirty="0" smtClean="0"/>
              <a:t>Ühendusesisene kauba käive on vaid juhul, kui kaup toimetatakse </a:t>
            </a:r>
            <a:r>
              <a:rPr lang="et-EE" b="1" dirty="0" smtClean="0"/>
              <a:t>reaalselt teise liikmesriiki  </a:t>
            </a:r>
            <a:endParaRPr lang="et-EE" b="1" dirty="0"/>
          </a:p>
        </p:txBody>
      </p:sp>
    </p:spTree>
    <p:extLst>
      <p:ext uri="{BB962C8B-B14F-4D97-AF65-F5344CB8AC3E}">
        <p14:creationId xmlns:p14="http://schemas.microsoft.com/office/powerpoint/2010/main" val="291380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88" y="392611"/>
            <a:ext cx="10515600" cy="4351338"/>
          </a:xfrm>
        </p:spPr>
        <p:txBody>
          <a:bodyPr/>
          <a:lstStyle/>
          <a:p>
            <a:r>
              <a:rPr lang="et-EE" b="1" dirty="0" smtClean="0"/>
              <a:t>Ühendusesisene kauba käive ei ole (§ 7 lg 2)</a:t>
            </a:r>
          </a:p>
          <a:p>
            <a:pPr>
              <a:buFont typeface="Wingdings" panose="05000000000000000000" pitchFamily="2" charset="2"/>
              <a:buChar char="Ø"/>
            </a:pPr>
            <a:r>
              <a:rPr lang="et-EE" dirty="0" smtClean="0"/>
              <a:t>Kauba ajutine toimetamine teise liikmesriiki teenuse osutamiseks (</a:t>
            </a:r>
            <a:r>
              <a:rPr lang="et-EE" dirty="0" err="1" smtClean="0"/>
              <a:t>vallasasja</a:t>
            </a:r>
            <a:r>
              <a:rPr lang="et-EE" dirty="0" smtClean="0"/>
              <a:t> rendile andmine jm)</a:t>
            </a:r>
          </a:p>
          <a:p>
            <a:pPr>
              <a:buFont typeface="Wingdings" panose="05000000000000000000" pitchFamily="2" charset="2"/>
              <a:buChar char="Ø"/>
            </a:pPr>
            <a:r>
              <a:rPr lang="et-EE" dirty="0" err="1" smtClean="0"/>
              <a:t>Vallasasja</a:t>
            </a:r>
            <a:r>
              <a:rPr lang="et-EE" dirty="0" smtClean="0"/>
              <a:t> ajutine toimetamine teise liikmesriiki remontimiseks, töötlemiseks, hindamiseks, kokkupanemiseks jne</a:t>
            </a:r>
          </a:p>
          <a:p>
            <a:pPr>
              <a:buFont typeface="Wingdings" panose="05000000000000000000" pitchFamily="2" charset="2"/>
              <a:buChar char="Ø"/>
            </a:pPr>
            <a:r>
              <a:rPr lang="et-EE" dirty="0" smtClean="0"/>
              <a:t>Kauba toimetamine teise liikmesriiki sealt eksportimiseks</a:t>
            </a:r>
          </a:p>
          <a:p>
            <a:pPr>
              <a:buFont typeface="Wingdings" panose="05000000000000000000" pitchFamily="2" charset="2"/>
              <a:buChar char="Ø"/>
            </a:pPr>
            <a:r>
              <a:rPr lang="et-EE" dirty="0" smtClean="0"/>
              <a:t>Kauba </a:t>
            </a:r>
            <a:r>
              <a:rPr lang="et-EE" dirty="0" err="1" smtClean="0"/>
              <a:t>kaugmüük</a:t>
            </a:r>
            <a:r>
              <a:rPr lang="et-EE" dirty="0" smtClean="0"/>
              <a:t> Eestist teise liikmesriiki</a:t>
            </a:r>
          </a:p>
          <a:p>
            <a:pPr>
              <a:buFont typeface="Wingdings" panose="05000000000000000000" pitchFamily="2" charset="2"/>
              <a:buChar char="Ø"/>
            </a:pPr>
            <a:r>
              <a:rPr lang="et-EE" dirty="0" smtClean="0"/>
              <a:t>Kauba võõrandamine </a:t>
            </a:r>
            <a:r>
              <a:rPr lang="et-EE" dirty="0" err="1" smtClean="0"/>
              <a:t>soetajale</a:t>
            </a:r>
            <a:r>
              <a:rPr lang="et-EE" dirty="0" smtClean="0"/>
              <a:t> kolmnurktehingus</a:t>
            </a:r>
            <a:endParaRPr lang="et-EE" dirty="0"/>
          </a:p>
        </p:txBody>
      </p:sp>
    </p:spTree>
    <p:extLst>
      <p:ext uri="{BB962C8B-B14F-4D97-AF65-F5344CB8AC3E}">
        <p14:creationId xmlns:p14="http://schemas.microsoft.com/office/powerpoint/2010/main" val="2339045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365314"/>
            <a:ext cx="10515600" cy="5817122"/>
          </a:xfrm>
        </p:spPr>
        <p:txBody>
          <a:bodyPr>
            <a:normAutofit lnSpcReduction="10000"/>
          </a:bodyPr>
          <a:lstStyle/>
          <a:p>
            <a:r>
              <a:rPr lang="et-EE" b="1" dirty="0" smtClean="0"/>
              <a:t>Ühendusesisese kauba käibe maksustamine</a:t>
            </a:r>
          </a:p>
          <a:p>
            <a:pPr>
              <a:buFont typeface="Wingdings" panose="05000000000000000000" pitchFamily="2" charset="2"/>
              <a:buChar char="Ø"/>
            </a:pPr>
            <a:r>
              <a:rPr lang="et-EE" dirty="0" smtClean="0"/>
              <a:t>0% määraga maksustatav käive</a:t>
            </a:r>
          </a:p>
          <a:p>
            <a:pPr>
              <a:buFont typeface="Wingdings" panose="05000000000000000000" pitchFamily="2" charset="2"/>
              <a:buChar char="Ø"/>
            </a:pPr>
            <a:r>
              <a:rPr lang="et-EE" dirty="0" smtClean="0"/>
              <a:t>Arvele tuleb märkida</a:t>
            </a:r>
          </a:p>
          <a:p>
            <a:pPr>
              <a:buFontTx/>
              <a:buChar char="-"/>
            </a:pPr>
            <a:r>
              <a:rPr lang="et-EE" dirty="0" smtClean="0"/>
              <a:t>ostja KMK nr (kui pole, siis käive Eestis)</a:t>
            </a:r>
          </a:p>
          <a:p>
            <a:pPr>
              <a:buFontTx/>
              <a:buChar char="-"/>
            </a:pPr>
            <a:r>
              <a:rPr lang="et-EE" dirty="0" smtClean="0"/>
              <a:t>KMS või 6. direktiivi säte, mille tõttu rakendatakse 0% määra</a:t>
            </a:r>
          </a:p>
          <a:p>
            <a:pPr>
              <a:buFont typeface="Wingdings" panose="05000000000000000000" pitchFamily="2" charset="2"/>
              <a:buChar char="Ø"/>
            </a:pPr>
            <a:r>
              <a:rPr lang="et-EE" dirty="0" smtClean="0"/>
              <a:t>Kauba toimetamine teise liikmesriiki peab olema tõendatud, müüja vastutus</a:t>
            </a:r>
          </a:p>
          <a:p>
            <a:pPr>
              <a:buFont typeface="Wingdings" panose="05000000000000000000" pitchFamily="2" charset="2"/>
              <a:buChar char="Ø"/>
            </a:pPr>
            <a:r>
              <a:rPr lang="et-EE" dirty="0" err="1" smtClean="0"/>
              <a:t>Pöördmaksustamine</a:t>
            </a:r>
            <a:r>
              <a:rPr lang="et-EE" dirty="0" smtClean="0"/>
              <a:t> st maksab saaja oma riigi maksumääraga</a:t>
            </a:r>
          </a:p>
          <a:p>
            <a:pPr>
              <a:buFont typeface="Wingdings" panose="05000000000000000000" pitchFamily="2" charset="2"/>
              <a:buChar char="Ø"/>
            </a:pPr>
            <a:r>
              <a:rPr lang="et-EE" dirty="0" smtClean="0"/>
              <a:t>Enamasti deklareerimiskohustus st kajastatakse maksustatava käibena ja maksustatakse ning sama käibemaks arvatakse sisendkäibemaksuna maha</a:t>
            </a:r>
          </a:p>
          <a:p>
            <a:pPr>
              <a:buFont typeface="Wingdings" panose="05000000000000000000" pitchFamily="2" charset="2"/>
              <a:buChar char="Ø"/>
            </a:pPr>
            <a:r>
              <a:rPr lang="et-EE" dirty="0" smtClean="0"/>
              <a:t>Reaalne maksukohustus juhul, kui kaupa kasutatakse maksuvabaks käibeks, mitteettevõtluse tarbeks või kasutab PMK-</a:t>
            </a:r>
            <a:r>
              <a:rPr lang="et-EE" dirty="0" err="1" smtClean="0"/>
              <a:t>ne</a:t>
            </a:r>
            <a:endParaRPr lang="et-EE" dirty="0"/>
          </a:p>
        </p:txBody>
      </p:sp>
    </p:spTree>
    <p:extLst>
      <p:ext uri="{BB962C8B-B14F-4D97-AF65-F5344CB8AC3E}">
        <p14:creationId xmlns:p14="http://schemas.microsoft.com/office/powerpoint/2010/main" val="1432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143" y="941696"/>
            <a:ext cx="10515600" cy="4899545"/>
          </a:xfrm>
        </p:spPr>
        <p:txBody>
          <a:bodyPr>
            <a:normAutofit/>
          </a:bodyPr>
          <a:lstStyle/>
          <a:p>
            <a:r>
              <a:rPr lang="et-EE" b="1" dirty="0" smtClean="0"/>
              <a:t>Ühendusesisene kauba soetus (§ 8)</a:t>
            </a:r>
          </a:p>
          <a:p>
            <a:pPr>
              <a:buFont typeface="Wingdings" panose="05000000000000000000" pitchFamily="2" charset="2"/>
              <a:buChar char="Ø"/>
            </a:pPr>
            <a:r>
              <a:rPr lang="et-EE" dirty="0" smtClean="0"/>
              <a:t>Kauba soetamine teise liikmesriigi MK-lt ja selle toimetamine Eestisse</a:t>
            </a:r>
          </a:p>
          <a:p>
            <a:pPr>
              <a:buFont typeface="Wingdings" panose="05000000000000000000" pitchFamily="2" charset="2"/>
              <a:buChar char="Ø"/>
            </a:pPr>
            <a:r>
              <a:rPr lang="et-EE" dirty="0" smtClean="0"/>
              <a:t>Uue transpordivahendi soetamine teise liikmesriigi isikult ja selle toimetamine Eestisse</a:t>
            </a:r>
          </a:p>
          <a:p>
            <a:pPr>
              <a:buFont typeface="Wingdings" panose="05000000000000000000" pitchFamily="2" charset="2"/>
              <a:buChar char="Ø"/>
            </a:pPr>
            <a:r>
              <a:rPr lang="et-EE" dirty="0" smtClean="0"/>
              <a:t>Oma ettevõtluses kasutatava kauba toimetamine Eestisse</a:t>
            </a:r>
          </a:p>
          <a:p>
            <a:pPr>
              <a:buFont typeface="Wingdings" panose="05000000000000000000" pitchFamily="2" charset="2"/>
              <a:buChar char="Ø"/>
            </a:pPr>
            <a:r>
              <a:rPr lang="et-EE" dirty="0" smtClean="0"/>
              <a:t>KMK nr kontroll VIES süsteemis</a:t>
            </a:r>
          </a:p>
          <a:p>
            <a:pPr>
              <a:buFont typeface="Wingdings" panose="05000000000000000000" pitchFamily="2" charset="2"/>
              <a:buChar char="Ø"/>
            </a:pPr>
            <a:r>
              <a:rPr lang="et-EE" dirty="0" smtClean="0"/>
              <a:t>Maksuadministratsioonide koostöö, VD aruanne, VIES süsteemis infovahetus (millises summas sai Eesti ettevõte </a:t>
            </a:r>
            <a:r>
              <a:rPr lang="et-EE" dirty="0" err="1" smtClean="0"/>
              <a:t>EL-st</a:t>
            </a:r>
            <a:r>
              <a:rPr lang="et-EE" dirty="0" smtClean="0"/>
              <a:t> kaupu, sama info saab müüjate lõikes jne) </a:t>
            </a:r>
            <a:endParaRPr lang="et-EE" dirty="0"/>
          </a:p>
        </p:txBody>
      </p:sp>
    </p:spTree>
    <p:extLst>
      <p:ext uri="{BB962C8B-B14F-4D97-AF65-F5344CB8AC3E}">
        <p14:creationId xmlns:p14="http://schemas.microsoft.com/office/powerpoint/2010/main" val="539008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4850"/>
            <a:ext cx="10515600" cy="5472113"/>
          </a:xfrm>
        </p:spPr>
        <p:txBody>
          <a:bodyPr>
            <a:normAutofit lnSpcReduction="10000"/>
          </a:bodyPr>
          <a:lstStyle/>
          <a:p>
            <a:r>
              <a:rPr lang="et-EE" b="1" dirty="0" smtClean="0"/>
              <a:t>Millal sisendkäibemaks maha arvata</a:t>
            </a:r>
          </a:p>
          <a:p>
            <a:r>
              <a:rPr lang="et-EE" sz="2400" dirty="0" smtClean="0"/>
              <a:t>Kaup on soetatud või teenus on saadud</a:t>
            </a:r>
          </a:p>
          <a:p>
            <a:r>
              <a:rPr lang="et-EE" sz="2400" dirty="0" smtClean="0"/>
              <a:t>Kauba või teenuse eest on tasutud</a:t>
            </a:r>
          </a:p>
          <a:p>
            <a:r>
              <a:rPr lang="et-EE" sz="2400" dirty="0" smtClean="0"/>
              <a:t>Igal juhul peab olema arve. Importimisel ka tollideklaratsioon</a:t>
            </a:r>
          </a:p>
          <a:p>
            <a:r>
              <a:rPr lang="et-EE" sz="2400" dirty="0" smtClean="0"/>
              <a:t>Oluline on </a:t>
            </a:r>
            <a:r>
              <a:rPr lang="et-EE" sz="2400" dirty="0" err="1" smtClean="0"/>
              <a:t>korrespondentsus</a:t>
            </a:r>
            <a:r>
              <a:rPr lang="et-EE" sz="2400" dirty="0" smtClean="0"/>
              <a:t>, st kui müüjal on kohustus maks tasuda. siis on ostjal ka maha arvamise õigus</a:t>
            </a:r>
          </a:p>
          <a:p>
            <a:r>
              <a:rPr lang="et-EE" b="1" dirty="0" smtClean="0"/>
              <a:t>Pea meeles</a:t>
            </a:r>
          </a:p>
          <a:p>
            <a:r>
              <a:rPr lang="et-EE" sz="2400" dirty="0" smtClean="0"/>
              <a:t>Käibedeklaratsioon tuleb esitada ja maks tasuda 20. kuupäevaks eelmise kuu eest</a:t>
            </a:r>
          </a:p>
          <a:p>
            <a:r>
              <a:rPr lang="et-EE" sz="2400" dirty="0" smtClean="0"/>
              <a:t>Maksu tagastamine deklaratsiooni ja tagastusnõude alusel. Omatarbe puhul ei tohi käibemaksu tagasi küsida</a:t>
            </a:r>
          </a:p>
          <a:p>
            <a:r>
              <a:rPr lang="et-EE" sz="2400" dirty="0" smtClean="0"/>
              <a:t>Deklaratsiooni mitteesitamisel võib maksukohustuslase registrist välja arvata 6 kuu möödumisel tähtajast</a:t>
            </a:r>
          </a:p>
          <a:p>
            <a:r>
              <a:rPr lang="et-EE" sz="2400" dirty="0" smtClean="0"/>
              <a:t>Andmete muutmisel ja arvete parandamisel ei pea parandama varasemaid deklaratsioone</a:t>
            </a:r>
          </a:p>
        </p:txBody>
      </p:sp>
    </p:spTree>
    <p:extLst>
      <p:ext uri="{BB962C8B-B14F-4D97-AF65-F5344CB8AC3E}">
        <p14:creationId xmlns:p14="http://schemas.microsoft.com/office/powerpoint/2010/main" val="1044388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695" y="802737"/>
            <a:ext cx="10515600" cy="4351338"/>
          </a:xfrm>
        </p:spPr>
        <p:txBody>
          <a:bodyPr>
            <a:normAutofit/>
          </a:bodyPr>
          <a:lstStyle/>
          <a:p>
            <a:r>
              <a:rPr lang="et-EE" b="1" dirty="0" smtClean="0"/>
              <a:t>Tasumisele kuuluvast käibemaksust on õigus maha arvata sisendkäibemaks (§29 lg3):</a:t>
            </a:r>
          </a:p>
          <a:p>
            <a:r>
              <a:rPr lang="et-EE" dirty="0" smtClean="0"/>
              <a:t>Sisendkäibemaksu </a:t>
            </a:r>
            <a:r>
              <a:rPr lang="et-EE" dirty="0" err="1" smtClean="0"/>
              <a:t>mahaarvamise</a:t>
            </a:r>
            <a:r>
              <a:rPr lang="et-EE" dirty="0" smtClean="0"/>
              <a:t> põhimõte on lisandunud väärtuse maksu üks aluspõhimõtteid</a:t>
            </a:r>
          </a:p>
          <a:p>
            <a:r>
              <a:rPr lang="et-EE" dirty="0" smtClean="0"/>
              <a:t>Maksukohustuslasel ei teki maksukohustust kogu käibelt, vaid maksukohustuse arvutamisel arvatakse maksustatavast käibest maha kaupade ja teenuste soetamisel oma ettevõtlustegevuseks makstud käibemaks</a:t>
            </a:r>
          </a:p>
          <a:p>
            <a:r>
              <a:rPr lang="et-EE" dirty="0" smtClean="0"/>
              <a:t>Sisendkäibemaksu </a:t>
            </a:r>
            <a:r>
              <a:rPr lang="et-EE" dirty="0" err="1" smtClean="0"/>
              <a:t>mahaarvamisega</a:t>
            </a:r>
            <a:r>
              <a:rPr lang="et-EE" dirty="0" smtClean="0"/>
              <a:t> välditakse maksu kumuleerumist e käibemaksu maksustamist käibemaksuga</a:t>
            </a:r>
          </a:p>
          <a:p>
            <a:endParaRPr lang="et-EE" dirty="0"/>
          </a:p>
          <a:p>
            <a:pPr marL="0" indent="0">
              <a:buNone/>
            </a:pPr>
            <a:endParaRPr lang="et-EE" dirty="0"/>
          </a:p>
        </p:txBody>
      </p:sp>
    </p:spTree>
    <p:extLst>
      <p:ext uri="{BB962C8B-B14F-4D97-AF65-F5344CB8AC3E}">
        <p14:creationId xmlns:p14="http://schemas.microsoft.com/office/powerpoint/2010/main" val="4099821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143" y="747452"/>
            <a:ext cx="10515600" cy="5216620"/>
          </a:xfrm>
        </p:spPr>
        <p:txBody>
          <a:bodyPr/>
          <a:lstStyle/>
          <a:p>
            <a:pPr marL="0" indent="0">
              <a:buNone/>
            </a:pPr>
            <a:r>
              <a:rPr lang="et-EE" b="1" dirty="0" err="1" smtClean="0"/>
              <a:t>Mahaarvamiste</a:t>
            </a:r>
            <a:r>
              <a:rPr lang="et-EE" b="1" dirty="0" smtClean="0"/>
              <a:t> piirangud</a:t>
            </a:r>
          </a:p>
          <a:p>
            <a:r>
              <a:rPr lang="et-EE" dirty="0" smtClean="0"/>
              <a:t>Ettevõtlusega mitteseotud kulud </a:t>
            </a:r>
            <a:endParaRPr lang="et-EE" dirty="0"/>
          </a:p>
          <a:p>
            <a:r>
              <a:rPr lang="et-EE" dirty="0" smtClean="0"/>
              <a:t>Maksuvaba käibena käsitatavate kaupade ja teenuste korral ei saa sisendkäibemaksu maha arvata</a:t>
            </a:r>
          </a:p>
          <a:p>
            <a:r>
              <a:rPr lang="et-EE" dirty="0" smtClean="0"/>
              <a:t>Külaliste vastuvõtuks või oma töötajate toitlustamiseks või majutamiseks kasutatud kaupade ja teenuste sisendkäibemaksu</a:t>
            </a:r>
          </a:p>
          <a:p>
            <a:r>
              <a:rPr lang="et-EE" dirty="0" smtClean="0"/>
              <a:t>Ei kohaldata töölähetuses töötajate majutamiseks kasutatud teenuste sisendkäibemaksu </a:t>
            </a:r>
            <a:r>
              <a:rPr lang="et-EE" dirty="0" err="1" smtClean="0"/>
              <a:t>mahaarvamisel</a:t>
            </a:r>
            <a:endParaRPr lang="et-EE" dirty="0" smtClean="0"/>
          </a:p>
          <a:p>
            <a:endParaRPr lang="et-EE" dirty="0"/>
          </a:p>
        </p:txBody>
      </p:sp>
    </p:spTree>
    <p:extLst>
      <p:ext uri="{BB962C8B-B14F-4D97-AF65-F5344CB8AC3E}">
        <p14:creationId xmlns:p14="http://schemas.microsoft.com/office/powerpoint/2010/main" val="3281185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1030" y="883929"/>
            <a:ext cx="10515600" cy="4351338"/>
          </a:xfrm>
        </p:spPr>
        <p:txBody>
          <a:bodyPr>
            <a:normAutofit fontScale="92500" lnSpcReduction="10000"/>
          </a:bodyPr>
          <a:lstStyle/>
          <a:p>
            <a:pPr marL="0" indent="0">
              <a:buNone/>
            </a:pPr>
            <a:r>
              <a:rPr lang="et-EE" b="1" dirty="0" smtClean="0"/>
              <a:t>Sõiduautode ja kaubikute käibemaksuarvestus</a:t>
            </a:r>
          </a:p>
          <a:p>
            <a:pPr>
              <a:buFont typeface="Wingdings" panose="05000000000000000000" pitchFamily="2" charset="2"/>
              <a:buChar char="Ø"/>
            </a:pPr>
            <a:r>
              <a:rPr lang="et-EE" dirty="0" smtClean="0"/>
              <a:t>Sõiduauto on M1 (M1G)kategooria sõiduk, mille täismass ei ületa 3500 kg ja millel on lisaks juhiistmele kuni 8 istekohta</a:t>
            </a:r>
          </a:p>
          <a:p>
            <a:pPr>
              <a:buFont typeface="Wingdings" panose="05000000000000000000" pitchFamily="2" charset="2"/>
              <a:buChar char="Ø"/>
            </a:pPr>
            <a:r>
              <a:rPr lang="et-EE" dirty="0" smtClean="0"/>
              <a:t>Kaubik on N1 kategooria sõiduk, mille täismass on kuni 3,5 tonni</a:t>
            </a:r>
          </a:p>
          <a:p>
            <a:pPr>
              <a:buFont typeface="Wingdings" panose="05000000000000000000" pitchFamily="2" charset="2"/>
              <a:buChar char="Ø"/>
            </a:pPr>
            <a:r>
              <a:rPr lang="et-EE" dirty="0" smtClean="0"/>
              <a:t>Sõiduautode sisendkäibemaksu piirangut ei kohaldata:</a:t>
            </a:r>
          </a:p>
          <a:p>
            <a:r>
              <a:rPr lang="et-EE" dirty="0" smtClean="0"/>
              <a:t>Edasimüük, auto on kaubana</a:t>
            </a:r>
          </a:p>
          <a:p>
            <a:r>
              <a:rPr lang="et-EE" dirty="0" smtClean="0"/>
              <a:t>Rendile andmine (liising)</a:t>
            </a:r>
          </a:p>
          <a:p>
            <a:r>
              <a:rPr lang="et-EE" dirty="0" smtClean="0"/>
              <a:t>Taksod</a:t>
            </a:r>
          </a:p>
          <a:p>
            <a:r>
              <a:rPr lang="et-EE" dirty="0" smtClean="0"/>
              <a:t>Õppesõit</a:t>
            </a:r>
          </a:p>
          <a:p>
            <a:r>
              <a:rPr lang="et-EE" dirty="0" smtClean="0"/>
              <a:t>Sõiduautod, mida kasutatakse 100% ainult ettevõtluse tarbeks</a:t>
            </a:r>
            <a:endParaRPr lang="et-EE" dirty="0"/>
          </a:p>
        </p:txBody>
      </p:sp>
    </p:spTree>
    <p:extLst>
      <p:ext uri="{BB962C8B-B14F-4D97-AF65-F5344CB8AC3E}">
        <p14:creationId xmlns:p14="http://schemas.microsoft.com/office/powerpoint/2010/main" val="1635719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638270"/>
            <a:ext cx="10515600" cy="5325802"/>
          </a:xfrm>
        </p:spPr>
        <p:txBody>
          <a:bodyPr>
            <a:normAutofit lnSpcReduction="10000"/>
          </a:bodyPr>
          <a:lstStyle/>
          <a:p>
            <a:pPr>
              <a:buFont typeface="Wingdings" panose="05000000000000000000" pitchFamily="2" charset="2"/>
              <a:buChar char="Ø"/>
            </a:pPr>
            <a:r>
              <a:rPr lang="et-EE" dirty="0" smtClean="0"/>
              <a:t>Sõiduautoga seotud kuludeks loetakse:</a:t>
            </a:r>
          </a:p>
          <a:p>
            <a:r>
              <a:rPr lang="et-EE" dirty="0" smtClean="0"/>
              <a:t>Kütus</a:t>
            </a:r>
          </a:p>
          <a:p>
            <a:r>
              <a:rPr lang="et-EE" dirty="0" smtClean="0"/>
              <a:t>Hooldus</a:t>
            </a:r>
          </a:p>
          <a:p>
            <a:r>
              <a:rPr lang="et-EE" dirty="0" smtClean="0"/>
              <a:t>Varuosad</a:t>
            </a:r>
          </a:p>
          <a:p>
            <a:r>
              <a:rPr lang="et-EE" dirty="0" smtClean="0"/>
              <a:t>Rehvivahetus</a:t>
            </a:r>
          </a:p>
          <a:p>
            <a:r>
              <a:rPr lang="et-EE" dirty="0" smtClean="0"/>
              <a:t>Parkimiskulud </a:t>
            </a:r>
          </a:p>
          <a:p>
            <a:pPr>
              <a:buFont typeface="Wingdings" panose="05000000000000000000" pitchFamily="2" charset="2"/>
              <a:buChar char="Ø"/>
            </a:pPr>
            <a:r>
              <a:rPr lang="et-EE" dirty="0" smtClean="0"/>
              <a:t>Käivet ei teki ettevõtluses kasutatava sõiduauto tasu eest kasutada andmisest maksukohustuslase töötajale, teenistujale või juhtimis- või kontrollorgani liikmele, va sõitjate veo ja õppesõidu autod</a:t>
            </a:r>
          </a:p>
          <a:p>
            <a:pPr>
              <a:buFont typeface="Wingdings" panose="05000000000000000000" pitchFamily="2" charset="2"/>
              <a:buChar char="Ø"/>
            </a:pPr>
            <a:r>
              <a:rPr lang="et-EE" dirty="0" smtClean="0"/>
              <a:t>Sõiduauto ettevõtluses kasutamisena käsitatakse ka töötajate transporti elu- ja töökoha vahel TMS §48 lg5/1 tingimustel:</a:t>
            </a:r>
          </a:p>
          <a:p>
            <a:pPr marL="0" indent="0">
              <a:buNone/>
            </a:pPr>
            <a:r>
              <a:rPr lang="et-EE" dirty="0" smtClean="0"/>
              <a:t>   </a:t>
            </a:r>
            <a:endParaRPr lang="et-EE" dirty="0"/>
          </a:p>
        </p:txBody>
      </p:sp>
    </p:spTree>
    <p:extLst>
      <p:ext uri="{BB962C8B-B14F-4D97-AF65-F5344CB8AC3E}">
        <p14:creationId xmlns:p14="http://schemas.microsoft.com/office/powerpoint/2010/main" val="60199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6438" y="665564"/>
            <a:ext cx="10515600" cy="5503223"/>
          </a:xfrm>
        </p:spPr>
        <p:txBody>
          <a:bodyPr>
            <a:normAutofit/>
          </a:bodyPr>
          <a:lstStyle/>
          <a:p>
            <a:r>
              <a:rPr lang="et-EE" dirty="0" smtClean="0"/>
              <a:t>Töölepingu alusel töötava töötaja transport elu- ja töökoha vahel, kui töötaja töökoht asub vähemalt 50 km kaugusel töökohast</a:t>
            </a:r>
          </a:p>
          <a:p>
            <a:r>
              <a:rPr lang="et-EE" dirty="0" smtClean="0"/>
              <a:t>Kui ühistransporti kasutades pole võimalik </a:t>
            </a:r>
            <a:r>
              <a:rPr lang="et-EE" dirty="0" err="1" smtClean="0"/>
              <a:t>töö-kodu</a:t>
            </a:r>
            <a:r>
              <a:rPr lang="et-EE" dirty="0" smtClean="0"/>
              <a:t> teekonda läbida mõistliku aja- või rahakuluga (ligipääs, puudub ühistransport, ei sobi ühistranspordi liikumisgraafik jmt)</a:t>
            </a:r>
          </a:p>
          <a:p>
            <a:pPr>
              <a:buFont typeface="Wingdings" panose="05000000000000000000" pitchFamily="2" charset="2"/>
              <a:buChar char="Ø"/>
            </a:pPr>
            <a:r>
              <a:rPr lang="et-EE" dirty="0" smtClean="0"/>
              <a:t>Omatarve on tööandja kuni 3500 kg täismassiga veoauto või sõiduauto kasutada andmine töö-, ameti- või teenistusülesannetega   või tööandja ettevõtlusega mitteseotud tegevuseks, on nimetatud käibe maksustatavaks väärtuseks koos käibemaksuga TMS alusel arvutatav erisoodustuse hind, mis on 1,96 eurot mootori võimsuse ühiku (</a:t>
            </a:r>
            <a:r>
              <a:rPr lang="et-EE" dirty="0" err="1" smtClean="0"/>
              <a:t>kw</a:t>
            </a:r>
            <a:r>
              <a:rPr lang="et-EE" dirty="0" smtClean="0"/>
              <a:t>) kohta, üle 5 aasta vanuse sõiduki puhul 1,47 eurot </a:t>
            </a:r>
          </a:p>
          <a:p>
            <a:endParaRPr lang="et-EE" dirty="0"/>
          </a:p>
        </p:txBody>
      </p:sp>
    </p:spTree>
    <p:extLst>
      <p:ext uri="{BB962C8B-B14F-4D97-AF65-F5344CB8AC3E}">
        <p14:creationId xmlns:p14="http://schemas.microsoft.com/office/powerpoint/2010/main" val="63464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9150"/>
            <a:ext cx="10515600" cy="5357813"/>
          </a:xfrm>
        </p:spPr>
        <p:txBody>
          <a:bodyPr>
            <a:normAutofit/>
          </a:bodyPr>
          <a:lstStyle/>
          <a:p>
            <a:r>
              <a:rPr lang="et-EE" dirty="0" smtClean="0"/>
              <a:t>Perioodiline maks, kuu (võib olla ühekordne-import)</a:t>
            </a:r>
          </a:p>
          <a:p>
            <a:r>
              <a:rPr lang="et-EE" dirty="0" smtClean="0"/>
              <a:t>Kaudne maks, sest maksu maksjaks on müüja või tootja, kuid tegelikult tasub maksu lõpptarbija, kellel puudub maksu tagasi küsimise õigus</a:t>
            </a:r>
          </a:p>
          <a:p>
            <a:r>
              <a:rPr lang="et-EE" dirty="0" smtClean="0"/>
              <a:t>LVM (VAT)-lisandunud väärtuse maks s.t. iga müügiga lisandub müügihinnale käibemaks ja varasemate müügietappide käibemaks tagastatakse</a:t>
            </a:r>
          </a:p>
          <a:p>
            <a:r>
              <a:rPr lang="et-EE" dirty="0" smtClean="0"/>
              <a:t>Käibemaks vs müügimaks-iga müügiga lisandub müügihinnale ja eelnevalt lisatud käibemaksule järgnev käibemaksu summa </a:t>
            </a:r>
          </a:p>
          <a:p>
            <a:r>
              <a:rPr lang="et-EE" dirty="0" err="1" smtClean="0"/>
              <a:t>Mahaarvatav</a:t>
            </a:r>
            <a:r>
              <a:rPr lang="et-EE" dirty="0" smtClean="0"/>
              <a:t> e. tagastatav käibemaks (sisendkäibemaks) on võrdne müüjale tasutud käibemaksuga-</a:t>
            </a:r>
            <a:r>
              <a:rPr lang="et-EE" dirty="0" err="1" smtClean="0"/>
              <a:t>korrespondentsuse</a:t>
            </a:r>
            <a:r>
              <a:rPr lang="et-EE" dirty="0" smtClean="0"/>
              <a:t> põhimõte. Seetõttu ongi vajalik rakendada rangeid vorminõudeid  </a:t>
            </a:r>
            <a:endParaRPr lang="et-EE" dirty="0"/>
          </a:p>
        </p:txBody>
      </p:sp>
    </p:spTree>
    <p:extLst>
      <p:ext uri="{BB962C8B-B14F-4D97-AF65-F5344CB8AC3E}">
        <p14:creationId xmlns:p14="http://schemas.microsoft.com/office/powerpoint/2010/main" val="45423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791" y="583678"/>
            <a:ext cx="10515600" cy="5598757"/>
          </a:xfrm>
        </p:spPr>
        <p:txBody>
          <a:bodyPr>
            <a:normAutofit/>
          </a:bodyPr>
          <a:lstStyle/>
          <a:p>
            <a:pPr>
              <a:buFont typeface="Wingdings" panose="05000000000000000000" pitchFamily="2" charset="2"/>
              <a:buChar char="Ø"/>
            </a:pPr>
            <a:r>
              <a:rPr lang="et-EE" dirty="0" smtClean="0"/>
              <a:t>Kui sõiduauto loeti soetamisel ainult ettevõtlusega seotuks nn 100% autoks ja ostuhinnalt arvati sisendkäibemaks  maha täies ulatuses, kuid 2 aasta jooksul selle soetamisest või müügiks soetatud sõiduauto enda ettevõtluses kasutusele võtmisest hakatakse seda kasutama ka isiklikeks sõitudeks, siis:</a:t>
            </a:r>
          </a:p>
          <a:p>
            <a:r>
              <a:rPr lang="et-EE" dirty="0" smtClean="0"/>
              <a:t>Kui sõiduauto soetatakse 2018. aastal või hiljem, tuleb vähendada soetamisel maha arvatud sisendkäibemaksu soetamise kuu käibedeklaratsioonis </a:t>
            </a:r>
          </a:p>
          <a:p>
            <a:r>
              <a:rPr lang="et-EE" dirty="0" smtClean="0"/>
              <a:t>Soetamisel maha arvatud sisendkäibemaksu korrigeerimisel loetakse selline sõiduauto kogu esimese 2 kasutusaasta jooksul osaliselt ettevõtluses kasutatavaks nn 50%, sõltumata selle tegelikust ettevõtluses  kasutamise proportsioonist üksikute kuude lõikes esimese 2 aasta jooksul</a:t>
            </a:r>
            <a:endParaRPr lang="et-EE" dirty="0"/>
          </a:p>
        </p:txBody>
      </p:sp>
    </p:spTree>
    <p:extLst>
      <p:ext uri="{BB962C8B-B14F-4D97-AF65-F5344CB8AC3E}">
        <p14:creationId xmlns:p14="http://schemas.microsoft.com/office/powerpoint/2010/main" val="2691143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6439" y="624622"/>
            <a:ext cx="10515600" cy="5407688"/>
          </a:xfrm>
        </p:spPr>
        <p:txBody>
          <a:bodyPr>
            <a:normAutofit lnSpcReduction="10000"/>
          </a:bodyPr>
          <a:lstStyle/>
          <a:p>
            <a:r>
              <a:rPr lang="et-EE" b="1" dirty="0" smtClean="0"/>
              <a:t>Näide 1:</a:t>
            </a:r>
            <a:r>
              <a:rPr lang="et-EE" dirty="0" smtClean="0"/>
              <a:t> sõiduauto soetatakse detsembris 2018 käibemaksuta hinnas 20000 € ja arvatakse maha 100% sisendkäibemaksust (4000 €). Juunis 2019 hakatakse tegema ka erasõite. Seega pole 2 aasta nõue täidetud. Sisendkäibemaksu ümberarvestus tuleb teha 2018. a. detsembri deklaratsioonis, vähendades soetamisel maha arvatud sisendkäibemaksu 50% võrra e 2000 €</a:t>
            </a:r>
          </a:p>
          <a:p>
            <a:r>
              <a:rPr lang="et-EE" b="1" dirty="0" smtClean="0"/>
              <a:t>Näide 2:</a:t>
            </a:r>
            <a:r>
              <a:rPr lang="et-EE" dirty="0" smtClean="0"/>
              <a:t> sõiduauto soetatakse detsembris 2018 ja kasutatakse 100% ettevõtluses ja ainult maksustatava käibe tarbeks, kuid juulist kuni septembrini 2019 tehakse ka erasõite. Kuna juulist 2019 tehti erasõite rakendub nn ühe aasta reegel- alates juulist 2019 kuni 2020. aasta juunikuuni saab sõiduautoga seotud jooksvatelt kuludelt sisendkäibemaksu maha arvata 50% hoolimata sellest, et ajavahemikul oktoobrist 2019 kuni juunini 2020 erasõite tegelikult ei tehta  </a:t>
            </a:r>
            <a:endParaRPr lang="et-EE" dirty="0"/>
          </a:p>
        </p:txBody>
      </p:sp>
    </p:spTree>
    <p:extLst>
      <p:ext uri="{BB962C8B-B14F-4D97-AF65-F5344CB8AC3E}">
        <p14:creationId xmlns:p14="http://schemas.microsoft.com/office/powerpoint/2010/main" val="1798382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706508"/>
            <a:ext cx="10515600" cy="5121085"/>
          </a:xfrm>
        </p:spPr>
        <p:txBody>
          <a:bodyPr/>
          <a:lstStyle/>
          <a:p>
            <a:r>
              <a:rPr lang="et-EE" dirty="0" smtClean="0"/>
              <a:t>Näide 3: 2020. aasta juulis ja augustis tehakse samuti ainult ettevõtlusega seotud sõite. Kuna erasõitudeks kasutusele võtmisest on möödas üle ühe aasta, saab nendel kuudel jooksvatelt kuludelt sisendkäibemaksu maha arvata 100%. Alates septembrist 2020 hakatakse jälle tegema erasõite ja alates sellest kuust saab jooksvatelt kuludelt sisendkäibemaksu maha arvata jälle 50% vähemalt kuni augustini 2021</a:t>
            </a:r>
          </a:p>
          <a:p>
            <a:pPr>
              <a:buFont typeface="Wingdings" panose="05000000000000000000" pitchFamily="2" charset="2"/>
              <a:buChar char="Ø"/>
            </a:pPr>
            <a:r>
              <a:rPr lang="et-EE" dirty="0" smtClean="0"/>
              <a:t>Sisendkäibemaksu maha arvamise aluseks on kauba võõrandajalt või teenuse </a:t>
            </a:r>
            <a:r>
              <a:rPr lang="et-EE" dirty="0" err="1" smtClean="0"/>
              <a:t>osutajalt</a:t>
            </a:r>
            <a:r>
              <a:rPr lang="et-EE" dirty="0" smtClean="0"/>
              <a:t> saadud </a:t>
            </a:r>
            <a:r>
              <a:rPr lang="et-EE" b="1" dirty="0" smtClean="0"/>
              <a:t>arve või muu dokument</a:t>
            </a:r>
            <a:r>
              <a:rPr lang="et-EE" dirty="0" smtClean="0"/>
              <a:t>, mis peab vastama KMS §37 kehtestatud nõuetele</a:t>
            </a:r>
            <a:endParaRPr lang="et-EE" dirty="0"/>
          </a:p>
        </p:txBody>
      </p:sp>
    </p:spTree>
    <p:extLst>
      <p:ext uri="{BB962C8B-B14F-4D97-AF65-F5344CB8AC3E}">
        <p14:creationId xmlns:p14="http://schemas.microsoft.com/office/powerpoint/2010/main" val="2137752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1973" y="720156"/>
            <a:ext cx="10515600" cy="5653348"/>
          </a:xfrm>
        </p:spPr>
        <p:txBody>
          <a:bodyPr/>
          <a:lstStyle/>
          <a:p>
            <a:pPr>
              <a:buFont typeface="Wingdings" panose="05000000000000000000" pitchFamily="2" charset="2"/>
              <a:buChar char="Ø"/>
            </a:pPr>
            <a:r>
              <a:rPr lang="et-EE" b="1" dirty="0" smtClean="0"/>
              <a:t>Hoolsuskohustuse rakendamine sisendkäibemaksu maha arvamisel:</a:t>
            </a:r>
          </a:p>
          <a:p>
            <a:r>
              <a:rPr lang="et-EE" dirty="0" smtClean="0"/>
              <a:t>Kauba soetamisel peab maksukohustuslane kontrollima, kas müüja on esitanud KMS §37 kõikidele nõuetele vastava dokumendi</a:t>
            </a:r>
          </a:p>
          <a:p>
            <a:r>
              <a:rPr lang="et-EE" dirty="0" smtClean="0"/>
              <a:t>Ostja peab järgima tavapärast äritegevuses vajaminevat hoolsuskohustust, et tuvastada tehingu teine pool</a:t>
            </a:r>
          </a:p>
          <a:p>
            <a:r>
              <a:rPr lang="et-EE" dirty="0" smtClean="0"/>
              <a:t>Riigikohus on öelnud, et käibemaksukohustuse puhul on </a:t>
            </a:r>
            <a:r>
              <a:rPr lang="et-EE" b="1" dirty="0" smtClean="0"/>
              <a:t>oluline tehingu teise poole tuvastamine</a:t>
            </a:r>
            <a:r>
              <a:rPr lang="et-EE" dirty="0" smtClean="0"/>
              <a:t>, sest kui müüja pole käibemaksukohustuslane, siis pole ostjal õigust käibemaksu maha arvata. Käibemaksukohustuslasest ostja on tegutsenud </a:t>
            </a:r>
            <a:r>
              <a:rPr lang="et-EE" b="1" dirty="0" smtClean="0"/>
              <a:t>heas usus</a:t>
            </a:r>
            <a:r>
              <a:rPr lang="et-EE" dirty="0" smtClean="0"/>
              <a:t>, kui ta eeldab, et arvel märgitud müüjana tegutsev isik on ka tegelik kauba müüja ning ostja on </a:t>
            </a:r>
            <a:r>
              <a:rPr lang="et-EE" b="1" dirty="0" smtClean="0"/>
              <a:t>üles näidanud äris nõutavat ja tavapärast hoolsust müüja tuvastamiseks</a:t>
            </a:r>
            <a:endParaRPr lang="et-EE" b="1" dirty="0"/>
          </a:p>
        </p:txBody>
      </p:sp>
    </p:spTree>
    <p:extLst>
      <p:ext uri="{BB962C8B-B14F-4D97-AF65-F5344CB8AC3E}">
        <p14:creationId xmlns:p14="http://schemas.microsoft.com/office/powerpoint/2010/main" val="2685536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720156"/>
            <a:ext cx="10515600" cy="5653348"/>
          </a:xfrm>
        </p:spPr>
        <p:txBody>
          <a:bodyPr>
            <a:normAutofit lnSpcReduction="10000"/>
          </a:bodyPr>
          <a:lstStyle/>
          <a:p>
            <a:r>
              <a:rPr lang="et-EE" dirty="0" smtClean="0"/>
              <a:t>Esmajoones </a:t>
            </a:r>
            <a:r>
              <a:rPr lang="et-EE" b="1" dirty="0" smtClean="0"/>
              <a:t>tuleb kontrollida</a:t>
            </a:r>
            <a:r>
              <a:rPr lang="et-EE" dirty="0" smtClean="0"/>
              <a:t>, kas arve vastab KMS §37 nõuetele, kas müüja on käibemaksukohustuslane, kes on esindusõiguslik isik või kas tal on volitus</a:t>
            </a:r>
          </a:p>
          <a:p>
            <a:r>
              <a:rPr lang="et-EE" b="1" dirty="0" smtClean="0"/>
              <a:t>Kontrollima ei pea, </a:t>
            </a:r>
            <a:r>
              <a:rPr lang="et-EE" dirty="0" smtClean="0"/>
              <a:t>kas müüja käitub maksuõigussuhtes õiguspäraselt (tasub makse jmt)</a:t>
            </a:r>
          </a:p>
          <a:p>
            <a:r>
              <a:rPr lang="et-EE" dirty="0" smtClean="0"/>
              <a:t>Kui ostja käitus heauskselt, siis puudub alus piirata tal sisendkäibemaksu maha arvamise õigust</a:t>
            </a:r>
          </a:p>
          <a:p>
            <a:pPr>
              <a:buFont typeface="Wingdings" panose="05000000000000000000" pitchFamily="2" charset="2"/>
              <a:buChar char="Ø"/>
            </a:pPr>
            <a:r>
              <a:rPr lang="et-EE" dirty="0" smtClean="0"/>
              <a:t>Maksukohustuslane, kellel on maksustatav ja maksuvaba käive, peab sisendkäibemaksu maha arvamisel rakendama maksustatava ning kogu käibe </a:t>
            </a:r>
            <a:r>
              <a:rPr lang="et-EE" b="1" dirty="0" smtClean="0"/>
              <a:t>proportsiooni</a:t>
            </a:r>
          </a:p>
          <a:p>
            <a:pPr>
              <a:buFont typeface="Wingdings" panose="05000000000000000000" pitchFamily="2" charset="2"/>
              <a:buChar char="Ø"/>
            </a:pPr>
            <a:r>
              <a:rPr lang="et-EE" b="1" dirty="0" smtClean="0"/>
              <a:t>Proportsionaalne meetod</a:t>
            </a:r>
          </a:p>
          <a:p>
            <a:r>
              <a:rPr lang="et-EE" dirty="0" smtClean="0"/>
              <a:t>Rakendatakse maksustatava ja kogu käibe suhet kogu sisendkäibemaksu maha arvamisel</a:t>
            </a:r>
            <a:endParaRPr lang="et-EE" dirty="0"/>
          </a:p>
        </p:txBody>
      </p:sp>
    </p:spTree>
    <p:extLst>
      <p:ext uri="{BB962C8B-B14F-4D97-AF65-F5344CB8AC3E}">
        <p14:creationId xmlns:p14="http://schemas.microsoft.com/office/powerpoint/2010/main" val="1471151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5621" y="665564"/>
            <a:ext cx="10515600" cy="5748884"/>
          </a:xfrm>
        </p:spPr>
        <p:txBody>
          <a:bodyPr>
            <a:normAutofit lnSpcReduction="10000"/>
          </a:bodyPr>
          <a:lstStyle/>
          <a:p>
            <a:r>
              <a:rPr lang="et-EE" dirty="0" smtClean="0"/>
              <a:t>Maksustatava ja kogu käibe suhe määratakse eelmise kalendriaasta käibe alusel. Tulemust korrigeeritakse kalendriaasta lõpul, lähtudes selle kalendriaasta näitajatest</a:t>
            </a:r>
          </a:p>
          <a:p>
            <a:pPr>
              <a:buFont typeface="Wingdings" panose="05000000000000000000" pitchFamily="2" charset="2"/>
              <a:buChar char="Ø"/>
            </a:pPr>
            <a:r>
              <a:rPr lang="et-EE" b="1" dirty="0" smtClean="0"/>
              <a:t>Otsearvestuse ja proportsionaalse arvestuse </a:t>
            </a:r>
            <a:r>
              <a:rPr lang="et-EE" b="1" dirty="0" err="1" smtClean="0"/>
              <a:t>segameetod</a:t>
            </a:r>
            <a:endParaRPr lang="et-EE" b="1" dirty="0" smtClean="0"/>
          </a:p>
          <a:p>
            <a:r>
              <a:rPr lang="et-EE" dirty="0" smtClean="0"/>
              <a:t>Selle meetodi puhul arvatakse arvestatud käibemaksust maha maksustatava käibe tarbeks soetatud kauba või saadud teenuse sisendkäibemaks</a:t>
            </a:r>
          </a:p>
          <a:p>
            <a:r>
              <a:rPr lang="et-EE" dirty="0" smtClean="0"/>
              <a:t>Maksuvaba käibe tarbeks soetatud kauba või teenuse sisendkäibemaksu arvestatud käibemaksust maha ei arvestata</a:t>
            </a:r>
          </a:p>
          <a:p>
            <a:r>
              <a:rPr lang="et-EE" dirty="0" smtClean="0"/>
              <a:t>Maksustatava ja maksuvaba käibe tarbeks soetatud kauba või teenuse sisendkäibemaks arvatakse maha vastavalt maksustatava ja kogu käibe suhtele proportsionaalset meetodit rakendades. Proportsiooni arvestamisel </a:t>
            </a:r>
            <a:r>
              <a:rPr lang="et-EE" b="1" dirty="0" smtClean="0"/>
              <a:t>ei võeta arvesse </a:t>
            </a:r>
            <a:r>
              <a:rPr lang="et-EE" dirty="0" smtClean="0"/>
              <a:t>põhivara võõrandamist, juhuslikke finantstehinguid ja juhuslikke väärtpaberite võõrandamisi  </a:t>
            </a:r>
            <a:endParaRPr lang="et-EE" dirty="0"/>
          </a:p>
        </p:txBody>
      </p:sp>
    </p:spTree>
    <p:extLst>
      <p:ext uri="{BB962C8B-B14F-4D97-AF65-F5344CB8AC3E}">
        <p14:creationId xmlns:p14="http://schemas.microsoft.com/office/powerpoint/2010/main" val="4012038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705" y="1009933"/>
            <a:ext cx="10515600" cy="4872251"/>
          </a:xfrm>
        </p:spPr>
        <p:txBody>
          <a:bodyPr/>
          <a:lstStyle/>
          <a:p>
            <a:pPr marL="0" indent="0">
              <a:buNone/>
            </a:pPr>
            <a:r>
              <a:rPr lang="et-EE" b="1" dirty="0" smtClean="0"/>
              <a:t>Mõisteid:</a:t>
            </a:r>
          </a:p>
          <a:p>
            <a:r>
              <a:rPr lang="et-EE" dirty="0" smtClean="0"/>
              <a:t>KMS § 2 lg 3 p1 alusel on </a:t>
            </a:r>
            <a:r>
              <a:rPr lang="et-EE" b="1" dirty="0" smtClean="0"/>
              <a:t>kaup</a:t>
            </a:r>
            <a:r>
              <a:rPr lang="et-EE" dirty="0" smtClean="0"/>
              <a:t> asi, loom, gaas ja elektri-, soojus- ning jahutusenergia</a:t>
            </a:r>
          </a:p>
          <a:p>
            <a:r>
              <a:rPr lang="et-EE" dirty="0" err="1" smtClean="0"/>
              <a:t>TsÜS</a:t>
            </a:r>
            <a:r>
              <a:rPr lang="et-EE" dirty="0" smtClean="0"/>
              <a:t> § 49 lg 1 alusel on </a:t>
            </a:r>
            <a:r>
              <a:rPr lang="et-EE" b="1" dirty="0" smtClean="0"/>
              <a:t>asi </a:t>
            </a:r>
            <a:r>
              <a:rPr lang="et-EE" dirty="0" smtClean="0"/>
              <a:t>kehaline ese. Seega on asjad kõik need, mida saab piltlikult öeldes käega katsuda. Asjad jagunevad:</a:t>
            </a:r>
          </a:p>
          <a:p>
            <a:pPr marL="0" indent="0">
              <a:buNone/>
            </a:pPr>
            <a:r>
              <a:rPr lang="et-EE" dirty="0" smtClean="0"/>
              <a:t>1. </a:t>
            </a:r>
            <a:r>
              <a:rPr lang="et-EE" b="1" dirty="0" smtClean="0"/>
              <a:t>Kinnisasi (</a:t>
            </a:r>
            <a:r>
              <a:rPr lang="et-EE" b="1" dirty="0" err="1" smtClean="0"/>
              <a:t>TsÜS</a:t>
            </a:r>
            <a:r>
              <a:rPr lang="et-EE" b="1" dirty="0" smtClean="0"/>
              <a:t> § 50 lg 1)- </a:t>
            </a:r>
            <a:r>
              <a:rPr lang="et-EE" dirty="0" smtClean="0"/>
              <a:t>maapinna piiritletud osa ehk maatükk koos selle oluliste osadega: (</a:t>
            </a:r>
            <a:r>
              <a:rPr lang="et-EE" dirty="0" err="1" smtClean="0"/>
              <a:t>TsÜS</a:t>
            </a:r>
            <a:r>
              <a:rPr lang="et-EE" dirty="0" smtClean="0"/>
              <a:t> § 54 lg 1) ehitised, kasvav mets, muud taimed, koristamata vili vms, mis on selle maatükiga püsivalt ühendatud</a:t>
            </a:r>
          </a:p>
          <a:p>
            <a:pPr marL="0" indent="0">
              <a:buNone/>
            </a:pPr>
            <a:r>
              <a:rPr lang="et-EE" dirty="0" smtClean="0"/>
              <a:t>2. </a:t>
            </a:r>
            <a:r>
              <a:rPr lang="et-EE" b="1" dirty="0" err="1" smtClean="0"/>
              <a:t>Vallasasjad</a:t>
            </a:r>
            <a:r>
              <a:rPr lang="et-EE" dirty="0" smtClean="0"/>
              <a:t> on kõik need, mis ei ole kinnisasjad</a:t>
            </a:r>
            <a:endParaRPr lang="et-EE" dirty="0"/>
          </a:p>
        </p:txBody>
      </p:sp>
    </p:spTree>
    <p:extLst>
      <p:ext uri="{BB962C8B-B14F-4D97-AF65-F5344CB8AC3E}">
        <p14:creationId xmlns:p14="http://schemas.microsoft.com/office/powerpoint/2010/main" val="2744102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1190" y="709746"/>
            <a:ext cx="10515600" cy="5254325"/>
          </a:xfrm>
        </p:spPr>
        <p:txBody>
          <a:bodyPr>
            <a:normAutofit/>
          </a:bodyPr>
          <a:lstStyle/>
          <a:p>
            <a:r>
              <a:rPr lang="et-EE" dirty="0" smtClean="0"/>
              <a:t>Kinnisasja mõiste KMS järgi:</a:t>
            </a:r>
          </a:p>
          <a:p>
            <a:pPr marL="0" indent="0">
              <a:buNone/>
            </a:pPr>
            <a:r>
              <a:rPr lang="et-EE" b="1" dirty="0" smtClean="0"/>
              <a:t>1. Hoonestusõigus. Hoone </a:t>
            </a:r>
            <a:r>
              <a:rPr lang="et-EE" dirty="0" smtClean="0"/>
              <a:t>vastavalt </a:t>
            </a:r>
            <a:r>
              <a:rPr lang="et-EE" dirty="0" err="1" smtClean="0"/>
              <a:t>EhS</a:t>
            </a:r>
            <a:r>
              <a:rPr lang="et-EE" dirty="0" smtClean="0"/>
              <a:t> § 2 lg 2 on väliskeskkonnast katuse ja teiste </a:t>
            </a:r>
            <a:r>
              <a:rPr lang="et-EE" dirty="0" err="1" smtClean="0"/>
              <a:t>välispiiretega</a:t>
            </a:r>
            <a:r>
              <a:rPr lang="et-EE" dirty="0" smtClean="0"/>
              <a:t> eraldatud siseruumiga ehitis</a:t>
            </a:r>
          </a:p>
          <a:p>
            <a:pPr marL="0" indent="0">
              <a:buNone/>
            </a:pPr>
            <a:r>
              <a:rPr lang="et-EE" dirty="0" smtClean="0"/>
              <a:t>2. </a:t>
            </a:r>
            <a:r>
              <a:rPr lang="et-EE" b="1" dirty="0" smtClean="0"/>
              <a:t>Tehnovõrk või –rajatis</a:t>
            </a:r>
            <a:r>
              <a:rPr lang="et-EE" dirty="0" smtClean="0"/>
              <a:t>. </a:t>
            </a:r>
            <a:r>
              <a:rPr lang="et-EE" dirty="0" err="1" smtClean="0"/>
              <a:t>EhS</a:t>
            </a:r>
            <a:r>
              <a:rPr lang="et-EE" dirty="0" smtClean="0"/>
              <a:t> § 2 lg 3 alusel on </a:t>
            </a:r>
            <a:r>
              <a:rPr lang="et-EE" b="1" dirty="0" smtClean="0"/>
              <a:t>rajatis</a:t>
            </a:r>
            <a:r>
              <a:rPr lang="et-EE" dirty="0" smtClean="0"/>
              <a:t> mis tahes ehitis, mis pole hoone (teed, tammid, staadionid, mänguväljakud, seikluspargid jmt). </a:t>
            </a:r>
            <a:r>
              <a:rPr lang="et-EE" b="1" dirty="0" err="1" smtClean="0"/>
              <a:t>Tehnorajatisteks</a:t>
            </a:r>
            <a:r>
              <a:rPr lang="et-EE" b="1" dirty="0" smtClean="0"/>
              <a:t> </a:t>
            </a:r>
            <a:r>
              <a:rPr lang="et-EE" dirty="0" smtClean="0"/>
              <a:t>on elektri- ja sideliinid, soojus- ja veetrassid, alajaamad, juhtmevõrgud jmt.</a:t>
            </a:r>
            <a:endParaRPr lang="et-EE" dirty="0"/>
          </a:p>
          <a:p>
            <a:pPr marL="0" indent="0">
              <a:buNone/>
            </a:pPr>
            <a:r>
              <a:rPr lang="et-EE" b="1" dirty="0" smtClean="0"/>
              <a:t>3. Ehitis vastavalt </a:t>
            </a:r>
            <a:r>
              <a:rPr lang="et-EE" dirty="0" err="1" smtClean="0"/>
              <a:t>EhS</a:t>
            </a:r>
            <a:r>
              <a:rPr lang="et-EE" dirty="0" smtClean="0"/>
              <a:t> § 2 on aluspinnasega kohtkindlalt ühendatud või sellele toetuv asi, see on ja inimtegevuse tulemusel ehitatud terviklik uus asi, millel on määratletud kasutusotstarve, mis eristab seda teistest asjadest.</a:t>
            </a:r>
            <a:endParaRPr lang="et-EE" dirty="0"/>
          </a:p>
        </p:txBody>
      </p:sp>
    </p:spTree>
    <p:extLst>
      <p:ext uri="{BB962C8B-B14F-4D97-AF65-F5344CB8AC3E}">
        <p14:creationId xmlns:p14="http://schemas.microsoft.com/office/powerpoint/2010/main" val="979185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207" y="1035211"/>
            <a:ext cx="10515600" cy="4942507"/>
          </a:xfrm>
        </p:spPr>
        <p:txBody>
          <a:bodyPr>
            <a:normAutofit/>
          </a:bodyPr>
          <a:lstStyle/>
          <a:p>
            <a:pPr marL="0" indent="0">
              <a:buNone/>
            </a:pPr>
            <a:r>
              <a:rPr lang="et-EE" b="1" dirty="0" smtClean="0"/>
              <a:t>4. Ehitis kui vallasasi</a:t>
            </a:r>
            <a:r>
              <a:rPr lang="et-EE" dirty="0" smtClean="0"/>
              <a:t> tähendab seda, et see pole veel kinnistusraamatusse kantud. Tuleb arvestada ka sellega, et pooleliolev ehitis ei ole veel ehitis vastavalt </a:t>
            </a:r>
            <a:r>
              <a:rPr lang="et-EE" dirty="0" err="1" smtClean="0"/>
              <a:t>EhS-le</a:t>
            </a:r>
            <a:r>
              <a:rPr lang="et-EE" dirty="0" smtClean="0"/>
              <a:t> ja seetõttu ei käsitata seda kinnisasjana.</a:t>
            </a:r>
          </a:p>
          <a:p>
            <a:pPr marL="0" indent="0">
              <a:buNone/>
            </a:pPr>
            <a:r>
              <a:rPr lang="et-EE" b="1" dirty="0" smtClean="0"/>
              <a:t>5. Korteriomand ning korterihoonestusõigus  </a:t>
            </a:r>
          </a:p>
          <a:p>
            <a:pPr marL="0" indent="0">
              <a:buNone/>
            </a:pPr>
            <a:r>
              <a:rPr lang="et-EE" b="1" dirty="0" smtClean="0"/>
              <a:t>6. Ehitusmaa on kinnisasi, </a:t>
            </a:r>
            <a:r>
              <a:rPr lang="et-EE" dirty="0" smtClean="0"/>
              <a:t>millel ei asu ehitist peale teisele isikule kuuluva tehnovõrgu või –rajatise asjaõigusseaduse tähenduses ja mis on projekteerimistingimuste, detailplaneeringu või riigi või KO eriplaneeringu kohaselt ehitamiseks kavandatud või mille katastriüksuse sihtotstarve on üle 50% elamumaa või </a:t>
            </a:r>
            <a:r>
              <a:rPr lang="et-EE" dirty="0" err="1" smtClean="0"/>
              <a:t>ärimaa</a:t>
            </a:r>
            <a:r>
              <a:rPr lang="et-EE" dirty="0" smtClean="0"/>
              <a:t> või need kokku. Müük 20% käibemaksuga. </a:t>
            </a:r>
            <a:endParaRPr lang="et-EE" dirty="0"/>
          </a:p>
        </p:txBody>
      </p:sp>
    </p:spTree>
    <p:extLst>
      <p:ext uri="{BB962C8B-B14F-4D97-AF65-F5344CB8AC3E}">
        <p14:creationId xmlns:p14="http://schemas.microsoft.com/office/powerpoint/2010/main" val="937595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210" y="395786"/>
            <a:ext cx="10515600" cy="6168788"/>
          </a:xfrm>
        </p:spPr>
        <p:txBody>
          <a:bodyPr>
            <a:noAutofit/>
          </a:bodyPr>
          <a:lstStyle/>
          <a:p>
            <a:r>
              <a:rPr lang="et-EE" sz="2400" b="1" dirty="0" smtClean="0"/>
              <a:t>Kinnisasja müügi maksustamise põhimõtted</a:t>
            </a:r>
          </a:p>
          <a:p>
            <a:pPr marL="0" indent="0">
              <a:buNone/>
            </a:pPr>
            <a:r>
              <a:rPr lang="et-EE" sz="2400" dirty="0" smtClean="0"/>
              <a:t>-uus ehitis</a:t>
            </a:r>
            <a:endParaRPr lang="et-EE" sz="2400" dirty="0"/>
          </a:p>
          <a:p>
            <a:pPr marL="0" indent="0">
              <a:buNone/>
            </a:pPr>
            <a:r>
              <a:rPr lang="et-EE" sz="2400" dirty="0" smtClean="0"/>
              <a:t>-oluliselt parendatud ehitis 10% (parenduskulu 110% soetusmaksumusest). </a:t>
            </a:r>
          </a:p>
          <a:p>
            <a:pPr marL="0" indent="0">
              <a:buNone/>
            </a:pPr>
            <a:r>
              <a:rPr lang="et-EE" sz="2400" dirty="0" smtClean="0"/>
              <a:t>N: ehitise soetusmaksumus 100000 eurot, siis parendatud ehitisega on tegemist juhul, kui parenduskulud on vähemalt …………????</a:t>
            </a:r>
          </a:p>
          <a:p>
            <a:pPr marL="0" indent="0">
              <a:buNone/>
            </a:pPr>
            <a:r>
              <a:rPr lang="et-EE" sz="2400" dirty="0" smtClean="0"/>
              <a:t>-ehitusmaa alates 01.10.2018 (enne oli krunt) </a:t>
            </a:r>
          </a:p>
          <a:p>
            <a:pPr marL="0" indent="0">
              <a:buNone/>
            </a:pPr>
            <a:r>
              <a:rPr lang="et-EE" sz="2400" b="1" dirty="0" smtClean="0"/>
              <a:t>Tavakord- 20% käibemaks</a:t>
            </a:r>
            <a:endParaRPr lang="et-EE" sz="2400" b="1" dirty="0"/>
          </a:p>
          <a:p>
            <a:pPr marL="0" indent="0">
              <a:buNone/>
            </a:pPr>
            <a:r>
              <a:rPr lang="et-EE" sz="2400" dirty="0" smtClean="0"/>
              <a:t>-kasutatud kinnisasi</a:t>
            </a:r>
            <a:endParaRPr lang="et-EE" sz="2400" dirty="0"/>
          </a:p>
          <a:p>
            <a:pPr marL="0" indent="0">
              <a:buNone/>
            </a:pPr>
            <a:r>
              <a:rPr lang="et-EE" sz="2400" dirty="0" smtClean="0"/>
              <a:t>-kinnistu va ehitusmaa</a:t>
            </a:r>
          </a:p>
          <a:p>
            <a:pPr marL="0" indent="0">
              <a:buNone/>
            </a:pPr>
            <a:r>
              <a:rPr lang="et-EE" sz="2400" b="1" dirty="0" smtClean="0"/>
              <a:t>Müük maksuvabalt</a:t>
            </a:r>
          </a:p>
          <a:p>
            <a:pPr marL="0" indent="0">
              <a:buNone/>
            </a:pPr>
            <a:r>
              <a:rPr lang="et-EE" sz="2400" b="1" dirty="0" smtClean="0"/>
              <a:t>Teavitamisel 20% (KMS § 16 lg 3), </a:t>
            </a:r>
            <a:r>
              <a:rPr lang="et-EE" sz="2400" b="1" dirty="0" err="1" smtClean="0"/>
              <a:t>pöördmaks</a:t>
            </a:r>
            <a:r>
              <a:rPr lang="et-EE" sz="2400" b="1" dirty="0" smtClean="0"/>
              <a:t>, kui mõlemal KMK nr</a:t>
            </a:r>
          </a:p>
          <a:p>
            <a:pPr marL="0" indent="0">
              <a:buNone/>
            </a:pPr>
            <a:r>
              <a:rPr lang="et-EE" sz="2400" dirty="0" smtClean="0"/>
              <a:t>Kui müük käibemaksuga, peab ostja kontrollima MTA, kas müüja on neid teavitanud käibemaksu lisamisest, sest ostja peab </a:t>
            </a:r>
            <a:r>
              <a:rPr lang="et-EE" sz="2400" dirty="0" err="1" smtClean="0"/>
              <a:t>pöördmaksustama</a:t>
            </a:r>
            <a:r>
              <a:rPr lang="et-EE" sz="2400" dirty="0" smtClean="0"/>
              <a:t>. </a:t>
            </a:r>
            <a:endParaRPr lang="et-EE" sz="2400" dirty="0"/>
          </a:p>
        </p:txBody>
      </p:sp>
    </p:spTree>
    <p:extLst>
      <p:ext uri="{BB962C8B-B14F-4D97-AF65-F5344CB8AC3E}">
        <p14:creationId xmlns:p14="http://schemas.microsoft.com/office/powerpoint/2010/main" val="507249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0100"/>
            <a:ext cx="10515600" cy="5376863"/>
          </a:xfrm>
        </p:spPr>
        <p:txBody>
          <a:bodyPr/>
          <a:lstStyle/>
          <a:p>
            <a:r>
              <a:rPr lang="et-EE" b="1" dirty="0" smtClean="0"/>
              <a:t>Käibemaksu liigid</a:t>
            </a:r>
          </a:p>
          <a:p>
            <a:r>
              <a:rPr lang="et-EE" sz="2400" dirty="0" smtClean="0"/>
              <a:t>Lisandunud väärtuse maks nt siseriikliku ostu-müügi korral</a:t>
            </a:r>
          </a:p>
          <a:p>
            <a:r>
              <a:rPr lang="et-EE" sz="2400" dirty="0" smtClean="0"/>
              <a:t>Importkäibemaks nt kaupade importimisel üle piiri väljastpoolt EL-i</a:t>
            </a:r>
          </a:p>
          <a:p>
            <a:r>
              <a:rPr lang="et-EE" sz="2400" dirty="0" err="1" smtClean="0"/>
              <a:t>Pöördkäibemaks</a:t>
            </a:r>
            <a:r>
              <a:rPr lang="et-EE" sz="2400" dirty="0" smtClean="0"/>
              <a:t> nt kaupade soetamisel teisest liikmesriigist Eesti käibemaksukohustuslase poolt</a:t>
            </a:r>
          </a:p>
          <a:p>
            <a:r>
              <a:rPr lang="et-EE" b="1" dirty="0" smtClean="0"/>
              <a:t>Maksustamise põhimõtted</a:t>
            </a:r>
          </a:p>
          <a:p>
            <a:r>
              <a:rPr lang="et-EE" sz="2400" b="1" dirty="0" smtClean="0"/>
              <a:t>Sihtkoha põhimõte </a:t>
            </a:r>
            <a:r>
              <a:rPr lang="et-EE" sz="2400" dirty="0" smtClean="0"/>
              <a:t>st maksu tuleb lõplikult tasuda seal, kuhu tarnitakse kaupu lõpptarbimiseks või kuhu osutatakse teenuseid. Välismaale müües-0%, ostes-20%</a:t>
            </a:r>
          </a:p>
          <a:p>
            <a:r>
              <a:rPr lang="et-EE" sz="2400" b="1" dirty="0" smtClean="0"/>
              <a:t>Päritolu põhimõte </a:t>
            </a:r>
            <a:r>
              <a:rPr lang="et-EE" sz="2400" dirty="0" smtClean="0"/>
              <a:t>st maksu tasutakse seal, kus kaubad tekivad või kus teenust osutatakse. Maha saab arvata igat käibemaksu, sõltumata selle tasumise riigist  </a:t>
            </a:r>
            <a:endParaRPr lang="et-EE" sz="2400" dirty="0"/>
          </a:p>
        </p:txBody>
      </p:sp>
    </p:spTree>
    <p:extLst>
      <p:ext uri="{BB962C8B-B14F-4D97-AF65-F5344CB8AC3E}">
        <p14:creationId xmlns:p14="http://schemas.microsoft.com/office/powerpoint/2010/main" val="254257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8681" y="818236"/>
            <a:ext cx="10515600" cy="4351338"/>
          </a:xfrm>
        </p:spPr>
        <p:txBody>
          <a:bodyPr>
            <a:noAutofit/>
          </a:bodyPr>
          <a:lstStyle/>
          <a:p>
            <a:r>
              <a:rPr lang="et-EE" b="1" dirty="0" smtClean="0"/>
              <a:t>KINNISASJA RENDI KÄIBEMAKS:</a:t>
            </a:r>
          </a:p>
          <a:p>
            <a:r>
              <a:rPr lang="et-EE" b="1" dirty="0" smtClean="0"/>
              <a:t>Maksuvaba</a:t>
            </a:r>
          </a:p>
          <a:p>
            <a:pPr marL="0" indent="0">
              <a:buNone/>
            </a:pPr>
            <a:r>
              <a:rPr lang="et-EE" dirty="0" smtClean="0"/>
              <a:t>-kinnisasja või selle osa üürile, rendile või kasutusvaldusse andmine (tuleb sõlmida vähemalt 2-aastane leping) </a:t>
            </a:r>
          </a:p>
          <a:p>
            <a:r>
              <a:rPr lang="et-EE" b="1" dirty="0" smtClean="0"/>
              <a:t>Tavakord 20%</a:t>
            </a:r>
          </a:p>
          <a:p>
            <a:pPr marL="0" indent="0">
              <a:buNone/>
            </a:pPr>
            <a:r>
              <a:rPr lang="et-EE" dirty="0" smtClean="0"/>
              <a:t>-majutusteenus (9%)</a:t>
            </a:r>
            <a:endParaRPr lang="et-EE" dirty="0"/>
          </a:p>
          <a:p>
            <a:pPr marL="0" indent="0">
              <a:buNone/>
            </a:pPr>
            <a:r>
              <a:rPr lang="et-EE" dirty="0" smtClean="0"/>
              <a:t>-sõidukite parkimismaja või –koha kasutamine</a:t>
            </a:r>
          </a:p>
          <a:p>
            <a:pPr marL="0" indent="0">
              <a:buNone/>
            </a:pPr>
            <a:r>
              <a:rPr lang="et-EE" dirty="0" smtClean="0"/>
              <a:t>-seifi üürile või rendile andmine</a:t>
            </a:r>
          </a:p>
          <a:p>
            <a:r>
              <a:rPr lang="et-EE" b="1" dirty="0" smtClean="0"/>
              <a:t>Vabatahtlik maksustamine</a:t>
            </a:r>
            <a:endParaRPr lang="et-EE" b="1" dirty="0"/>
          </a:p>
          <a:p>
            <a:pPr marL="0" indent="0">
              <a:buNone/>
            </a:pPr>
            <a:r>
              <a:rPr lang="et-EE" dirty="0" smtClean="0"/>
              <a:t>-kinnisasi või selle osa</a:t>
            </a:r>
            <a:r>
              <a:rPr lang="et-EE" b="1" dirty="0" smtClean="0"/>
              <a:t>, va eluruum</a:t>
            </a:r>
            <a:endParaRPr lang="et-EE" b="1" dirty="0"/>
          </a:p>
        </p:txBody>
      </p:sp>
    </p:spTree>
    <p:extLst>
      <p:ext uri="{BB962C8B-B14F-4D97-AF65-F5344CB8AC3E}">
        <p14:creationId xmlns:p14="http://schemas.microsoft.com/office/powerpoint/2010/main" val="1328382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231" y="650929"/>
            <a:ext cx="10515600" cy="4999244"/>
          </a:xfrm>
        </p:spPr>
        <p:txBody>
          <a:bodyPr/>
          <a:lstStyle/>
          <a:p>
            <a:r>
              <a:rPr lang="et-EE" b="1" dirty="0" smtClean="0"/>
              <a:t>KOMMUNAALKULUD</a:t>
            </a:r>
          </a:p>
          <a:p>
            <a:r>
              <a:rPr lang="et-EE" dirty="0" smtClean="0"/>
              <a:t>Elekter, vesi, kanalisatsioon, prügivedu jmt</a:t>
            </a:r>
          </a:p>
          <a:p>
            <a:pPr marL="0" indent="0">
              <a:buNone/>
            </a:pPr>
            <a:r>
              <a:rPr lang="et-EE" dirty="0" smtClean="0"/>
              <a:t>-müüa edasi 20%-</a:t>
            </a:r>
            <a:r>
              <a:rPr lang="et-EE" dirty="0" err="1" smtClean="0"/>
              <a:t>ga</a:t>
            </a:r>
            <a:r>
              <a:rPr lang="et-EE" dirty="0" smtClean="0"/>
              <a:t> ja arvestada sisendkäibemaks maha või</a:t>
            </a:r>
          </a:p>
          <a:p>
            <a:pPr marL="0" indent="0">
              <a:buNone/>
            </a:pPr>
            <a:r>
              <a:rPr lang="et-EE" dirty="0" smtClean="0"/>
              <a:t>-lugeda need üürniku eest tehtud kuludeks, nn hüvitusnõue ja    sisendkäibemaksu maha ei arvata   </a:t>
            </a:r>
            <a:endParaRPr lang="et-EE" dirty="0"/>
          </a:p>
          <a:p>
            <a:pPr marL="0" indent="0">
              <a:buNone/>
            </a:pPr>
            <a:r>
              <a:rPr lang="et-EE" b="1" dirty="0" smtClean="0"/>
              <a:t>Tühistati KMS § 46 lg 3, </a:t>
            </a:r>
            <a:r>
              <a:rPr lang="et-EE" dirty="0" smtClean="0"/>
              <a:t>mille alusel ei maksustatud ehitise ja selle aluse maa võõrandamist enne nende esmast kasutuselevõttu, kui ehitamist alustati enne 01.05.2004 ning krundi võõrandamist, millel ei asu ehitist, kui maa soetati enne 01.05.2004. Alates 01.10.2018 tuleb ka sellised maatükid müüa koos 20% käibemaksuga.</a:t>
            </a:r>
            <a:endParaRPr lang="et-EE" dirty="0"/>
          </a:p>
        </p:txBody>
      </p:sp>
    </p:spTree>
    <p:extLst>
      <p:ext uri="{BB962C8B-B14F-4D97-AF65-F5344CB8AC3E}">
        <p14:creationId xmlns:p14="http://schemas.microsoft.com/office/powerpoint/2010/main" val="34395576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747451"/>
            <a:ext cx="10515600" cy="5134734"/>
          </a:xfrm>
        </p:spPr>
        <p:txBody>
          <a:bodyPr>
            <a:normAutofit lnSpcReduction="10000"/>
          </a:bodyPr>
          <a:lstStyle/>
          <a:p>
            <a:pPr marL="0" indent="0">
              <a:buNone/>
            </a:pPr>
            <a:r>
              <a:rPr lang="et-EE" b="1" dirty="0" err="1" smtClean="0"/>
              <a:t>Vautšerite</a:t>
            </a:r>
            <a:r>
              <a:rPr lang="et-EE" b="1" dirty="0" smtClean="0"/>
              <a:t> maksustamine</a:t>
            </a:r>
          </a:p>
          <a:p>
            <a:r>
              <a:rPr lang="et-EE" dirty="0" smtClean="0"/>
              <a:t>01.01.2019 hakkas kehtima EL </a:t>
            </a:r>
            <a:r>
              <a:rPr lang="et-EE" dirty="0" err="1" smtClean="0"/>
              <a:t>vautšereid</a:t>
            </a:r>
            <a:r>
              <a:rPr lang="et-EE" dirty="0" smtClean="0"/>
              <a:t> reguleeriva direktiivi 2006/112/EÜ muudatus</a:t>
            </a:r>
          </a:p>
          <a:p>
            <a:r>
              <a:rPr lang="et-EE" dirty="0" err="1" smtClean="0"/>
              <a:t>Vautšer</a:t>
            </a:r>
            <a:r>
              <a:rPr lang="et-EE" dirty="0" smtClean="0"/>
              <a:t> ehk ostukupong ehk kinkekaart, mille peab kauba võõrandaja või teenuse </a:t>
            </a:r>
            <a:r>
              <a:rPr lang="et-EE" dirty="0" err="1" smtClean="0"/>
              <a:t>osutaja</a:t>
            </a:r>
            <a:r>
              <a:rPr lang="et-EE" dirty="0" smtClean="0"/>
              <a:t> vastu võtma tasuna</a:t>
            </a:r>
          </a:p>
          <a:p>
            <a:r>
              <a:rPr lang="et-EE" dirty="0" smtClean="0"/>
              <a:t>Võõrandatav kaup või osutatav teenus või võõrandaja või teenuse </a:t>
            </a:r>
            <a:r>
              <a:rPr lang="et-EE" dirty="0" err="1" smtClean="0"/>
              <a:t>osutaja</a:t>
            </a:r>
            <a:r>
              <a:rPr lang="et-EE" dirty="0" smtClean="0"/>
              <a:t> on märgitud </a:t>
            </a:r>
            <a:r>
              <a:rPr lang="et-EE" dirty="0" err="1" smtClean="0"/>
              <a:t>vautšeril</a:t>
            </a:r>
            <a:r>
              <a:rPr lang="et-EE" dirty="0" smtClean="0"/>
              <a:t> või selle kasutamise tingimustes</a:t>
            </a:r>
          </a:p>
          <a:p>
            <a:r>
              <a:rPr lang="et-EE" dirty="0" smtClean="0"/>
              <a:t>Ühe- või </a:t>
            </a:r>
            <a:r>
              <a:rPr lang="et-EE" dirty="0" err="1" smtClean="0"/>
              <a:t>mitmeotstarbeline</a:t>
            </a:r>
            <a:r>
              <a:rPr lang="et-EE" dirty="0" smtClean="0"/>
              <a:t>, paberkandjal või elektrooniline </a:t>
            </a:r>
            <a:r>
              <a:rPr lang="et-EE" dirty="0" err="1" smtClean="0"/>
              <a:t>vautšer</a:t>
            </a:r>
            <a:endParaRPr lang="et-EE" dirty="0" smtClean="0"/>
          </a:p>
          <a:p>
            <a:r>
              <a:rPr lang="et-EE" dirty="0" err="1" smtClean="0"/>
              <a:t>Üheotstarbeline</a:t>
            </a:r>
            <a:r>
              <a:rPr lang="et-EE" dirty="0" smtClean="0"/>
              <a:t>- väljastamise ajal on teada sellega seotud kauba või teenuse käibe tekkimise koht ja tasumisele kuuluv käibemaksusumma. </a:t>
            </a:r>
            <a:r>
              <a:rPr lang="et-EE" dirty="0" err="1" smtClean="0"/>
              <a:t>Üheotstarbelise</a:t>
            </a:r>
            <a:r>
              <a:rPr lang="et-EE" dirty="0" smtClean="0"/>
              <a:t> </a:t>
            </a:r>
            <a:r>
              <a:rPr lang="et-EE" dirty="0" err="1" smtClean="0"/>
              <a:t>vautšeri</a:t>
            </a:r>
            <a:r>
              <a:rPr lang="et-EE" dirty="0" smtClean="0"/>
              <a:t> üleandmist käsitletakse kauba või teenuse käibena (KMS § 4 lg 1`)   </a:t>
            </a:r>
            <a:endParaRPr lang="et-EE" dirty="0"/>
          </a:p>
        </p:txBody>
      </p:sp>
    </p:spTree>
    <p:extLst>
      <p:ext uri="{BB962C8B-B14F-4D97-AF65-F5344CB8AC3E}">
        <p14:creationId xmlns:p14="http://schemas.microsoft.com/office/powerpoint/2010/main" val="4282850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797"/>
            <a:ext cx="10515600" cy="5549166"/>
          </a:xfrm>
        </p:spPr>
        <p:txBody>
          <a:bodyPr/>
          <a:lstStyle/>
          <a:p>
            <a:pPr marL="0" indent="0">
              <a:buNone/>
            </a:pPr>
            <a:r>
              <a:rPr lang="et-EE" b="1" dirty="0" smtClean="0"/>
              <a:t>N:</a:t>
            </a:r>
            <a:r>
              <a:rPr lang="et-EE" dirty="0" smtClean="0"/>
              <a:t> restorani </a:t>
            </a:r>
            <a:r>
              <a:rPr lang="et-EE" dirty="0" err="1" smtClean="0"/>
              <a:t>vautšer</a:t>
            </a:r>
            <a:r>
              <a:rPr lang="et-EE" dirty="0" smtClean="0"/>
              <a:t>, millega saab tasuda konkreetses restoranis toidu eest. </a:t>
            </a:r>
            <a:r>
              <a:rPr lang="et-EE" dirty="0" err="1" smtClean="0"/>
              <a:t>Vautšeri</a:t>
            </a:r>
            <a:r>
              <a:rPr lang="et-EE" dirty="0" smtClean="0"/>
              <a:t> väljastamisel on juba teada, et seda kasutatakse toidu eest tasumisel konkreetses restoranis. Seega saab </a:t>
            </a:r>
            <a:r>
              <a:rPr lang="et-EE" dirty="0" err="1" smtClean="0"/>
              <a:t>vautšeriga</a:t>
            </a:r>
            <a:r>
              <a:rPr lang="et-EE" dirty="0" smtClean="0"/>
              <a:t> seotud kauba või teenuse käibe maksustada </a:t>
            </a:r>
            <a:r>
              <a:rPr lang="et-EE" dirty="0" err="1" smtClean="0"/>
              <a:t>vautšeri</a:t>
            </a:r>
            <a:r>
              <a:rPr lang="et-EE" dirty="0" smtClean="0"/>
              <a:t> väljastamisel.</a:t>
            </a:r>
          </a:p>
          <a:p>
            <a:r>
              <a:rPr lang="et-EE" dirty="0" err="1" smtClean="0"/>
              <a:t>Mitmeotstarbeline</a:t>
            </a:r>
            <a:r>
              <a:rPr lang="et-EE" dirty="0" smtClean="0"/>
              <a:t> </a:t>
            </a:r>
            <a:r>
              <a:rPr lang="et-EE" dirty="0" err="1" smtClean="0"/>
              <a:t>vautšer</a:t>
            </a:r>
            <a:r>
              <a:rPr lang="et-EE" dirty="0" smtClean="0"/>
              <a:t> on iga muu </a:t>
            </a:r>
            <a:r>
              <a:rPr lang="et-EE" dirty="0" err="1" smtClean="0"/>
              <a:t>vautšer</a:t>
            </a:r>
            <a:r>
              <a:rPr lang="et-EE" dirty="0" smtClean="0"/>
              <a:t>, mis ei ole </a:t>
            </a:r>
            <a:r>
              <a:rPr lang="et-EE" dirty="0" err="1" smtClean="0"/>
              <a:t>üheotstarbeline</a:t>
            </a:r>
            <a:endParaRPr lang="et-EE" dirty="0" smtClean="0"/>
          </a:p>
          <a:p>
            <a:pPr marL="0" indent="0">
              <a:buNone/>
            </a:pPr>
            <a:r>
              <a:rPr lang="et-EE" b="1" dirty="0" smtClean="0"/>
              <a:t>N:</a:t>
            </a:r>
            <a:r>
              <a:rPr lang="et-EE" dirty="0" smtClean="0"/>
              <a:t> raamatupoe </a:t>
            </a:r>
            <a:r>
              <a:rPr lang="et-EE" dirty="0" err="1" smtClean="0"/>
              <a:t>vautšer</a:t>
            </a:r>
            <a:r>
              <a:rPr lang="et-EE" dirty="0" smtClean="0"/>
              <a:t>, kuna selle puhul pole teada </a:t>
            </a:r>
            <a:r>
              <a:rPr lang="et-EE" dirty="0" err="1" smtClean="0"/>
              <a:t>sissenõutav</a:t>
            </a:r>
            <a:r>
              <a:rPr lang="et-EE" dirty="0" smtClean="0"/>
              <a:t> käibemaksu summa, sest raamatupoes müüakse vähendatud- ja standardmääraga maksustatavat kaupa.</a:t>
            </a:r>
            <a:endParaRPr lang="et-EE" dirty="0"/>
          </a:p>
        </p:txBody>
      </p:sp>
    </p:spTree>
    <p:extLst>
      <p:ext uri="{BB962C8B-B14F-4D97-AF65-F5344CB8AC3E}">
        <p14:creationId xmlns:p14="http://schemas.microsoft.com/office/powerpoint/2010/main" val="583607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1972" y="529086"/>
            <a:ext cx="10515600" cy="4930017"/>
          </a:xfrm>
        </p:spPr>
        <p:txBody>
          <a:bodyPr/>
          <a:lstStyle/>
          <a:p>
            <a:pPr marL="0" indent="0">
              <a:buNone/>
            </a:pPr>
            <a:r>
              <a:rPr lang="et-EE" b="1" dirty="0" smtClean="0"/>
              <a:t>Kauba impordi KMD-l deklareerimise luba alates 01.01.2019 (§38 lg2`)</a:t>
            </a:r>
          </a:p>
          <a:p>
            <a:r>
              <a:rPr lang="et-EE" dirty="0" smtClean="0"/>
              <a:t>Käibemaksukohustuslasena registreeritud järjestikku vähemalt eelnevad 12 kuud</a:t>
            </a:r>
          </a:p>
          <a:p>
            <a:r>
              <a:rPr lang="et-EE" dirty="0" smtClean="0"/>
              <a:t>Ei ole eelneval 12 kuul olnud esitamata maksudeklaratsioone</a:t>
            </a:r>
          </a:p>
          <a:p>
            <a:r>
              <a:rPr lang="et-EE" dirty="0" smtClean="0"/>
              <a:t>Eelneval 12 kuul pole olnud maksuvõlga (võib olla ajatatud võlg)</a:t>
            </a:r>
          </a:p>
          <a:p>
            <a:r>
              <a:rPr lang="et-EE" dirty="0" smtClean="0"/>
              <a:t>Maksuhaldur kontrollib maksukohustuslase vastavust ning teavitab tingimustele vastamist või mittevastamist 30 päeva jooksul peale § 38 lg 2`kohase kirjaliku teate saamist. </a:t>
            </a:r>
          </a:p>
          <a:p>
            <a:endParaRPr lang="et-EE" dirty="0"/>
          </a:p>
        </p:txBody>
      </p:sp>
    </p:spTree>
    <p:extLst>
      <p:ext uri="{BB962C8B-B14F-4D97-AF65-F5344CB8AC3E}">
        <p14:creationId xmlns:p14="http://schemas.microsoft.com/office/powerpoint/2010/main" val="39918896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52" y="665566"/>
            <a:ext cx="10515600" cy="5284858"/>
          </a:xfrm>
        </p:spPr>
        <p:txBody>
          <a:bodyPr/>
          <a:lstStyle/>
          <a:p>
            <a:pPr marL="0" indent="0">
              <a:buNone/>
            </a:pPr>
            <a:r>
              <a:rPr lang="et-EE" b="1" dirty="0" smtClean="0"/>
              <a:t>Teenuse käive</a:t>
            </a:r>
          </a:p>
          <a:p>
            <a:r>
              <a:rPr lang="et-EE" dirty="0" smtClean="0"/>
              <a:t>Teenus on kõik, mis ei ole kaup (§ 2 lg 3 p 3)</a:t>
            </a:r>
          </a:p>
          <a:p>
            <a:pPr>
              <a:buFont typeface="Wingdings" panose="05000000000000000000" pitchFamily="2" charset="2"/>
              <a:buChar char="Ø"/>
            </a:pPr>
            <a:r>
              <a:rPr lang="et-EE" dirty="0" smtClean="0"/>
              <a:t>Ettevõtluse korras hüve osutamine, teenuse omatarve</a:t>
            </a:r>
          </a:p>
          <a:p>
            <a:pPr>
              <a:buFont typeface="Wingdings" panose="05000000000000000000" pitchFamily="2" charset="2"/>
              <a:buChar char="Ø"/>
            </a:pPr>
            <a:r>
              <a:rPr lang="et-EE" dirty="0" smtClean="0"/>
              <a:t>Õiguse, sh väärtpaberi (loetakse varaliseks õiguseks) võõrandamine, mis ei ole kaup</a:t>
            </a:r>
          </a:p>
          <a:p>
            <a:pPr>
              <a:buFont typeface="Wingdings" panose="05000000000000000000" pitchFamily="2" charset="2"/>
              <a:buChar char="Ø"/>
            </a:pPr>
            <a:r>
              <a:rPr lang="et-EE" dirty="0" smtClean="0"/>
              <a:t>Tasu eest majandustegevusest hoidumine</a:t>
            </a:r>
          </a:p>
          <a:p>
            <a:pPr>
              <a:buFont typeface="Wingdings" panose="05000000000000000000" pitchFamily="2" charset="2"/>
              <a:buChar char="Ø"/>
            </a:pPr>
            <a:r>
              <a:rPr lang="et-EE" dirty="0" smtClean="0"/>
              <a:t>Õiguse kasutamisest loobumine või olukorra talumine</a:t>
            </a:r>
          </a:p>
          <a:p>
            <a:pPr>
              <a:buFont typeface="Wingdings" panose="05000000000000000000" pitchFamily="2" charset="2"/>
              <a:buChar char="Ø"/>
            </a:pPr>
            <a:r>
              <a:rPr lang="et-EE" dirty="0" smtClean="0"/>
              <a:t>Elektrooniliselt edastatav tarkvara ja teave ning vastavalt ostja tellimusele spetsiaalselt koostatud või kohandatud tarkvara või teabega andmekandja</a:t>
            </a:r>
          </a:p>
          <a:p>
            <a:pPr>
              <a:buFont typeface="Wingdings" panose="05000000000000000000" pitchFamily="2" charset="2"/>
              <a:buChar char="Ø"/>
            </a:pPr>
            <a:r>
              <a:rPr lang="et-EE" dirty="0" smtClean="0"/>
              <a:t>Tasuta teenuse osutamist ei loeta ettevõtluseks</a:t>
            </a:r>
          </a:p>
          <a:p>
            <a:pPr>
              <a:buFont typeface="Wingdings" panose="05000000000000000000" pitchFamily="2" charset="2"/>
              <a:buChar char="Ø"/>
            </a:pPr>
            <a:endParaRPr lang="et-EE" dirty="0"/>
          </a:p>
        </p:txBody>
      </p:sp>
    </p:spTree>
    <p:extLst>
      <p:ext uri="{BB962C8B-B14F-4D97-AF65-F5344CB8AC3E}">
        <p14:creationId xmlns:p14="http://schemas.microsoft.com/office/powerpoint/2010/main" val="2937888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1973" y="583678"/>
            <a:ext cx="10515600" cy="4351338"/>
          </a:xfrm>
        </p:spPr>
        <p:txBody>
          <a:bodyPr/>
          <a:lstStyle/>
          <a:p>
            <a:pPr>
              <a:buFont typeface="Wingdings" panose="05000000000000000000" pitchFamily="2" charset="2"/>
              <a:buChar char="Ø"/>
            </a:pPr>
            <a:r>
              <a:rPr lang="et-EE" b="1" dirty="0" smtClean="0"/>
              <a:t>Teenuse käibeks ei loeta </a:t>
            </a:r>
            <a:r>
              <a:rPr lang="et-EE" dirty="0" smtClean="0"/>
              <a:t>riigivara tasuta kasutusse andmist ja ühe maksukohustuslasena registreeritud isikute omavahelist tehingut</a:t>
            </a:r>
          </a:p>
          <a:p>
            <a:pPr>
              <a:buFont typeface="Wingdings" panose="05000000000000000000" pitchFamily="2" charset="2"/>
              <a:buChar char="Ø"/>
            </a:pPr>
            <a:r>
              <a:rPr lang="et-EE" dirty="0" smtClean="0"/>
              <a:t>Eesti käsitleb teenuse osutamist, mille käibe tekkimise koht ei ole Eesti, 0% määraga maksustatava käibena (§ 15 lg 4 p 1)</a:t>
            </a:r>
          </a:p>
          <a:p>
            <a:pPr>
              <a:buFont typeface="Wingdings" panose="05000000000000000000" pitchFamily="2" charset="2"/>
              <a:buChar char="Ø"/>
            </a:pPr>
            <a:r>
              <a:rPr lang="et-EE" dirty="0" smtClean="0"/>
              <a:t>Reeglina ei ole teenuse maksustamisel vahet, kas tehingu partner on liikmesriigis või ühendusevälises riigis  </a:t>
            </a:r>
          </a:p>
          <a:p>
            <a:pPr>
              <a:buFont typeface="Wingdings" panose="05000000000000000000" pitchFamily="2" charset="2"/>
              <a:buChar char="Ø"/>
            </a:pPr>
            <a:endParaRPr lang="et-EE" dirty="0"/>
          </a:p>
          <a:p>
            <a:pPr marL="0" indent="0">
              <a:buNone/>
            </a:pPr>
            <a:endParaRPr lang="et-EE" dirty="0" smtClean="0"/>
          </a:p>
          <a:p>
            <a:pPr marL="0" indent="0">
              <a:buNone/>
            </a:pPr>
            <a:endParaRPr lang="et-EE" dirty="0"/>
          </a:p>
        </p:txBody>
      </p:sp>
    </p:spTree>
    <p:extLst>
      <p:ext uri="{BB962C8B-B14F-4D97-AF65-F5344CB8AC3E}">
        <p14:creationId xmlns:p14="http://schemas.microsoft.com/office/powerpoint/2010/main" val="1235945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143" y="556383"/>
            <a:ext cx="10515600" cy="5585110"/>
          </a:xfrm>
        </p:spPr>
        <p:txBody>
          <a:bodyPr>
            <a:normAutofit/>
          </a:bodyPr>
          <a:lstStyle/>
          <a:p>
            <a:pPr marL="0" indent="0">
              <a:buNone/>
            </a:pPr>
            <a:r>
              <a:rPr lang="et-EE" sz="3200" b="1" dirty="0" smtClean="0"/>
              <a:t>Teenuse käibe tekkimise koht (§ 10)</a:t>
            </a:r>
          </a:p>
          <a:p>
            <a:r>
              <a:rPr lang="et-EE" b="1" dirty="0" smtClean="0"/>
              <a:t>Teenus käibe tekkimise koht on Eesti, </a:t>
            </a:r>
            <a:r>
              <a:rPr lang="et-EE" dirty="0" smtClean="0"/>
              <a:t>kui teenust osutatakse Eestis registreeritud maksukohustuslasele või piiratud maksukohustuslasele või teenust osutatakse Eestis asuva püsiva tegevuskoha kaudu isikule, kes pole üheski liikmesriigis registreeritud maksukohustuslaseks või piiratud maksukohustuslaseks ega ettevõtlusega tegelev välisriigi isik (§ 10)</a:t>
            </a:r>
          </a:p>
          <a:p>
            <a:r>
              <a:rPr lang="et-EE" dirty="0" smtClean="0"/>
              <a:t>Kui maksukohustuslane osutab teenust isikule, kes tegutseb maksukohustuslasena EL-is või väljaspool (</a:t>
            </a:r>
            <a:r>
              <a:rPr lang="et-EE" dirty="0" err="1" smtClean="0"/>
              <a:t>business</a:t>
            </a:r>
            <a:r>
              <a:rPr lang="et-EE" dirty="0" smtClean="0"/>
              <a:t> </a:t>
            </a:r>
            <a:r>
              <a:rPr lang="et-EE" dirty="0" err="1" smtClean="0"/>
              <a:t>to</a:t>
            </a:r>
            <a:r>
              <a:rPr lang="et-EE" dirty="0" smtClean="0"/>
              <a:t> </a:t>
            </a:r>
            <a:r>
              <a:rPr lang="et-EE" dirty="0" err="1" smtClean="0"/>
              <a:t>business</a:t>
            </a:r>
            <a:r>
              <a:rPr lang="et-EE" dirty="0" smtClean="0"/>
              <a:t>, B2B), loetakse teenuse tekkimise kohaks teenuse saaja asukoht</a:t>
            </a:r>
          </a:p>
          <a:p>
            <a:r>
              <a:rPr lang="et-EE" dirty="0" smtClean="0"/>
              <a:t>Kui maksukohustuslane osutab teenust mittemaksukohustuslasele (</a:t>
            </a:r>
            <a:r>
              <a:rPr lang="et-EE" dirty="0" err="1" smtClean="0"/>
              <a:t>business</a:t>
            </a:r>
            <a:r>
              <a:rPr lang="et-EE" dirty="0" smtClean="0"/>
              <a:t> </a:t>
            </a:r>
            <a:r>
              <a:rPr lang="et-EE" dirty="0" err="1" smtClean="0"/>
              <a:t>to</a:t>
            </a:r>
            <a:r>
              <a:rPr lang="et-EE" dirty="0" smtClean="0"/>
              <a:t> </a:t>
            </a:r>
            <a:r>
              <a:rPr lang="et-EE" dirty="0" err="1" smtClean="0"/>
              <a:t>consumers</a:t>
            </a:r>
            <a:r>
              <a:rPr lang="et-EE" dirty="0"/>
              <a:t>-</a:t>
            </a:r>
            <a:r>
              <a:rPr lang="et-EE" dirty="0" smtClean="0"/>
              <a:t> B2C), tekib teenuse käive teenuse </a:t>
            </a:r>
            <a:r>
              <a:rPr lang="et-EE" dirty="0" err="1" smtClean="0"/>
              <a:t>osutaja</a:t>
            </a:r>
            <a:r>
              <a:rPr lang="et-EE" dirty="0" smtClean="0"/>
              <a:t> asukohas</a:t>
            </a:r>
            <a:endParaRPr lang="et-EE" dirty="0"/>
          </a:p>
        </p:txBody>
      </p:sp>
    </p:spTree>
    <p:extLst>
      <p:ext uri="{BB962C8B-B14F-4D97-AF65-F5344CB8AC3E}">
        <p14:creationId xmlns:p14="http://schemas.microsoft.com/office/powerpoint/2010/main" val="1578055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624621"/>
            <a:ext cx="10515600" cy="5612405"/>
          </a:xfrm>
        </p:spPr>
        <p:txBody>
          <a:bodyPr>
            <a:normAutofit/>
          </a:bodyPr>
          <a:lstStyle/>
          <a:p>
            <a:pPr marL="0" indent="0">
              <a:buNone/>
            </a:pPr>
            <a:r>
              <a:rPr lang="et-EE" sz="3200" b="1" dirty="0" smtClean="0"/>
              <a:t>Erireeglid peavad teatud teenuste puhul tagama, et teenuste maksustamine leiab aset tegelikus tarbimiskohas</a:t>
            </a:r>
          </a:p>
          <a:p>
            <a:pPr>
              <a:buFont typeface="Wingdings" panose="05000000000000000000" pitchFamily="2" charset="2"/>
              <a:buChar char="Ø"/>
            </a:pPr>
            <a:r>
              <a:rPr lang="et-EE" b="1" dirty="0" smtClean="0"/>
              <a:t>Kinnisvaraga</a:t>
            </a:r>
            <a:r>
              <a:rPr lang="et-EE" dirty="0" smtClean="0"/>
              <a:t> seotud käive tekib kinnisvara asukohas (majutus, projekteerimine, ehitamine jmt)</a:t>
            </a:r>
          </a:p>
          <a:p>
            <a:pPr>
              <a:buFont typeface="Wingdings" panose="05000000000000000000" pitchFamily="2" charset="2"/>
              <a:buChar char="Ø"/>
            </a:pPr>
            <a:r>
              <a:rPr lang="et-EE" b="1" dirty="0" smtClean="0"/>
              <a:t>Reisijate vedu</a:t>
            </a:r>
            <a:r>
              <a:rPr lang="et-EE" dirty="0" smtClean="0"/>
              <a:t> maksustatakse veo toimumise kohas, võttes arvesse läbitud vahemaid</a:t>
            </a:r>
          </a:p>
          <a:p>
            <a:pPr>
              <a:buFont typeface="Wingdings" panose="05000000000000000000" pitchFamily="2" charset="2"/>
              <a:buChar char="Ø"/>
            </a:pPr>
            <a:r>
              <a:rPr lang="et-EE" b="1" dirty="0" smtClean="0"/>
              <a:t>Restorani- ja toitlustamisteenuseid</a:t>
            </a:r>
            <a:r>
              <a:rPr lang="et-EE" dirty="0" smtClean="0"/>
              <a:t> maksustatakse teenuse füüsilise osutamise asukoha põhiselt</a:t>
            </a:r>
          </a:p>
          <a:p>
            <a:pPr>
              <a:buFont typeface="Wingdings" panose="05000000000000000000" pitchFamily="2" charset="2"/>
              <a:buChar char="Ø"/>
            </a:pPr>
            <a:r>
              <a:rPr lang="et-EE" b="1" dirty="0" smtClean="0"/>
              <a:t>Transpordivahendi</a:t>
            </a:r>
            <a:r>
              <a:rPr lang="et-EE" dirty="0" smtClean="0"/>
              <a:t> lühiajalist (kuni 30 p) kasutamist maksustatakse seal, kus transpordivahend antakse kliendi käsutusse või valdusse</a:t>
            </a:r>
          </a:p>
          <a:p>
            <a:pPr>
              <a:buFont typeface="Wingdings" panose="05000000000000000000" pitchFamily="2" charset="2"/>
              <a:buChar char="Ø"/>
            </a:pPr>
            <a:r>
              <a:rPr lang="et-EE" b="1" dirty="0" smtClean="0"/>
              <a:t>Ürituse sissepääsuteenus </a:t>
            </a:r>
            <a:r>
              <a:rPr lang="et-EE" dirty="0" smtClean="0"/>
              <a:t>ja </a:t>
            </a:r>
            <a:r>
              <a:rPr lang="et-EE" dirty="0" err="1" smtClean="0"/>
              <a:t>kõrvalteenused</a:t>
            </a:r>
            <a:r>
              <a:rPr lang="et-EE" dirty="0" smtClean="0"/>
              <a:t> maksustatakse toimumiskoha järgi (spordi-, teadus-, meelelahutusteenus jmt) </a:t>
            </a:r>
          </a:p>
          <a:p>
            <a:pPr marL="0" indent="0">
              <a:buNone/>
            </a:pPr>
            <a:endParaRPr lang="et-EE" dirty="0"/>
          </a:p>
        </p:txBody>
      </p:sp>
    </p:spTree>
    <p:extLst>
      <p:ext uri="{BB962C8B-B14F-4D97-AF65-F5344CB8AC3E}">
        <p14:creationId xmlns:p14="http://schemas.microsoft.com/office/powerpoint/2010/main" val="15549873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52" y="433554"/>
            <a:ext cx="10515600" cy="4351338"/>
          </a:xfrm>
        </p:spPr>
        <p:txBody>
          <a:bodyPr>
            <a:normAutofit/>
          </a:bodyPr>
          <a:lstStyle/>
          <a:p>
            <a:pPr marL="0" indent="0">
              <a:buNone/>
            </a:pPr>
            <a:r>
              <a:rPr lang="et-EE" sz="3200" b="1" dirty="0" smtClean="0"/>
              <a:t>Kaubavedu</a:t>
            </a:r>
          </a:p>
          <a:p>
            <a:r>
              <a:rPr lang="et-EE" dirty="0" smtClean="0"/>
              <a:t>Eestisisene kaubavedu B2B reegel</a:t>
            </a:r>
          </a:p>
          <a:p>
            <a:r>
              <a:rPr lang="et-EE" dirty="0" smtClean="0"/>
              <a:t>Alates 01.01.2010 rakendatakse ühendusevälise riigi ettevõtjale osutatavale teenusele B2B põhireeglit</a:t>
            </a:r>
          </a:p>
          <a:p>
            <a:r>
              <a:rPr lang="et-EE" dirty="0" smtClean="0"/>
              <a:t>Kui teenuse saaja on lõpptarbija, siis toimib seni kehtinud reegel: teenus maksustatakse selles riigis, kust hakati kaupa vedama</a:t>
            </a:r>
          </a:p>
          <a:p>
            <a:pPr marL="0" indent="0">
              <a:buNone/>
            </a:pPr>
            <a:endParaRPr lang="et-EE" sz="3200" b="1" dirty="0"/>
          </a:p>
        </p:txBody>
      </p:sp>
    </p:spTree>
    <p:extLst>
      <p:ext uri="{BB962C8B-B14F-4D97-AF65-F5344CB8AC3E}">
        <p14:creationId xmlns:p14="http://schemas.microsoft.com/office/powerpoint/2010/main" val="1853588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r>
              <a:rPr lang="et-EE" dirty="0" smtClean="0"/>
              <a:t>EL</a:t>
            </a:r>
          </a:p>
          <a:p>
            <a:r>
              <a:rPr lang="et-EE" sz="2400" dirty="0" smtClean="0"/>
              <a:t>Käibemaks on </a:t>
            </a:r>
            <a:r>
              <a:rPr lang="et-EE" sz="2400" dirty="0" err="1" smtClean="0"/>
              <a:t>EL-s</a:t>
            </a:r>
            <a:r>
              <a:rPr lang="et-EE" sz="2400" dirty="0" smtClean="0"/>
              <a:t> kohustuslik juba alates 1968. aastast</a:t>
            </a:r>
          </a:p>
          <a:p>
            <a:r>
              <a:rPr lang="et-EE" sz="2400" dirty="0" smtClean="0"/>
              <a:t>Teised maksud, mis koormavad müüki, on keelatud (müügimaks Tallinnas)</a:t>
            </a:r>
          </a:p>
          <a:p>
            <a:r>
              <a:rPr lang="et-EE" sz="2400" dirty="0" smtClean="0"/>
              <a:t>Väikseim lubatud standardmäär on 15% (LUX), suurim on 25% (HUN)</a:t>
            </a:r>
          </a:p>
          <a:p>
            <a:r>
              <a:rPr lang="et-EE" sz="2400" dirty="0" smtClean="0"/>
              <a:t>Lubatud on kuni kaks madaldatud määra (Eestis on üks 9%)</a:t>
            </a:r>
          </a:p>
          <a:p>
            <a:r>
              <a:rPr lang="et-EE" b="1" dirty="0" smtClean="0"/>
              <a:t>Käibemaksu määrad</a:t>
            </a:r>
          </a:p>
          <a:p>
            <a:r>
              <a:rPr lang="et-EE" sz="2400" b="1" dirty="0" smtClean="0"/>
              <a:t>20% </a:t>
            </a:r>
            <a:r>
              <a:rPr lang="et-EE" sz="2400" dirty="0" smtClean="0"/>
              <a:t>standardmäär</a:t>
            </a:r>
          </a:p>
          <a:p>
            <a:r>
              <a:rPr lang="et-EE" sz="2400" b="1" dirty="0" smtClean="0"/>
              <a:t>9%</a:t>
            </a:r>
            <a:r>
              <a:rPr lang="et-EE" sz="2400" dirty="0" smtClean="0"/>
              <a:t> madaldatud määr raamatutele, ajakirjandusele, ravimitele, matuseteenustele, majutusele jne</a:t>
            </a:r>
          </a:p>
          <a:p>
            <a:r>
              <a:rPr lang="et-EE" sz="2400" b="1" dirty="0" smtClean="0"/>
              <a:t>0%</a:t>
            </a:r>
            <a:r>
              <a:rPr lang="et-EE" sz="2400" dirty="0" smtClean="0"/>
              <a:t>  on ekspordile, ühendusesisesele käibele, rahvusvahelisele transpordile, tehingutele diplomaatidega, vabatsoonis, maksuladudes jne </a:t>
            </a:r>
            <a:endParaRPr lang="et-EE" sz="2400" dirty="0"/>
          </a:p>
        </p:txBody>
      </p:sp>
    </p:spTree>
    <p:extLst>
      <p:ext uri="{BB962C8B-B14F-4D97-AF65-F5344CB8AC3E}">
        <p14:creationId xmlns:p14="http://schemas.microsoft.com/office/powerpoint/2010/main" val="17105021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723331"/>
            <a:ext cx="10515600" cy="5153381"/>
          </a:xfrm>
        </p:spPr>
        <p:txBody>
          <a:bodyPr>
            <a:normAutofit/>
          </a:bodyPr>
          <a:lstStyle/>
          <a:p>
            <a:pPr marL="0" indent="0">
              <a:buNone/>
            </a:pPr>
            <a:r>
              <a:rPr lang="et-EE" b="1" dirty="0" smtClean="0"/>
              <a:t>Immateriaalsed teenused, mille käibe tekkimise koht ei ole Eesti</a:t>
            </a:r>
          </a:p>
          <a:p>
            <a:pPr marL="0" indent="0">
              <a:buNone/>
            </a:pPr>
            <a:r>
              <a:rPr lang="et-EE" dirty="0" smtClean="0"/>
              <a:t>Käibe tekkimise koht pole Eesti järgmiste Eesti maksukohustuslase poolt ühendusevälise riigi mitteettevõtlusega tegelevale isikule osutatavate teenuste puhul:</a:t>
            </a:r>
          </a:p>
          <a:p>
            <a:r>
              <a:rPr lang="et-EE" dirty="0" smtClean="0"/>
              <a:t>Intellektuaalse omandi kasutada andmine või kasutusõiguse üleandmine</a:t>
            </a:r>
          </a:p>
          <a:p>
            <a:r>
              <a:rPr lang="et-EE" dirty="0" smtClean="0"/>
              <a:t>Reklaamiteenus</a:t>
            </a:r>
          </a:p>
          <a:p>
            <a:r>
              <a:rPr lang="et-EE" dirty="0" smtClean="0"/>
              <a:t>Konsultatsiooni-, raamatupidamis-, õigus-, audiitori-, inseneri-, tõlke-, andmetöötlus- või infoteenus</a:t>
            </a:r>
          </a:p>
          <a:p>
            <a:r>
              <a:rPr lang="et-EE" dirty="0" smtClean="0"/>
              <a:t>Finantsteenus, va seifi üürile andmine või kindlustusteenus, sh edasikindlustus- ja kindlustusvahendusteenus   </a:t>
            </a:r>
            <a:endParaRPr lang="et-EE" dirty="0"/>
          </a:p>
        </p:txBody>
      </p:sp>
    </p:spTree>
    <p:extLst>
      <p:ext uri="{BB962C8B-B14F-4D97-AF65-F5344CB8AC3E}">
        <p14:creationId xmlns:p14="http://schemas.microsoft.com/office/powerpoint/2010/main" val="30126346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735" y="624621"/>
            <a:ext cx="10515600" cy="5707939"/>
          </a:xfrm>
        </p:spPr>
        <p:txBody>
          <a:bodyPr>
            <a:normAutofit/>
          </a:bodyPr>
          <a:lstStyle/>
          <a:p>
            <a:r>
              <a:rPr lang="et-EE" dirty="0" smtClean="0"/>
              <a:t>Tööjõu kasutada andmine</a:t>
            </a:r>
          </a:p>
          <a:p>
            <a:r>
              <a:rPr lang="et-EE" dirty="0" err="1" smtClean="0"/>
              <a:t>Vallasasja</a:t>
            </a:r>
            <a:r>
              <a:rPr lang="et-EE" dirty="0" smtClean="0"/>
              <a:t>, va transpordivahendi üürile, rendile või kasutusvaldusse andmine</a:t>
            </a:r>
          </a:p>
          <a:p>
            <a:r>
              <a:rPr lang="et-EE" dirty="0" smtClean="0"/>
              <a:t>Elektroonilise side teenus, sh ülekandeliinide kasutusõiguse loovutamine</a:t>
            </a:r>
          </a:p>
          <a:p>
            <a:r>
              <a:rPr lang="et-EE" dirty="0" smtClean="0"/>
              <a:t>Elektrooniliselt osutatav teenus</a:t>
            </a:r>
          </a:p>
          <a:p>
            <a:r>
              <a:rPr lang="et-EE" dirty="0" smtClean="0"/>
              <a:t>Maagaasi ja elektrienergia võrguühenduse ligipääsu võimaldamine ja edastamine nende võrgu kaudu</a:t>
            </a:r>
          </a:p>
          <a:p>
            <a:r>
              <a:rPr lang="et-EE" dirty="0" smtClean="0"/>
              <a:t>Välisõhu kaitse seaduses reguleeritud kasvuhoonegaaside lubatud heitkoguste ühiku võõrandamine</a:t>
            </a:r>
            <a:endParaRPr lang="et-EE" dirty="0"/>
          </a:p>
        </p:txBody>
      </p:sp>
    </p:spTree>
    <p:extLst>
      <p:ext uri="{BB962C8B-B14F-4D97-AF65-F5344CB8AC3E}">
        <p14:creationId xmlns:p14="http://schemas.microsoft.com/office/powerpoint/2010/main" val="17946111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564" y="651917"/>
            <a:ext cx="10515600" cy="4351338"/>
          </a:xfrm>
        </p:spPr>
        <p:txBody>
          <a:bodyPr>
            <a:normAutofit/>
          </a:bodyPr>
          <a:lstStyle/>
          <a:p>
            <a:pPr marL="0" indent="0">
              <a:buNone/>
            </a:pPr>
            <a:r>
              <a:rPr lang="et-EE" sz="3200" b="1" dirty="0" smtClean="0"/>
              <a:t>Erireeglid</a:t>
            </a:r>
          </a:p>
          <a:p>
            <a:r>
              <a:rPr lang="et-EE" dirty="0" smtClean="0"/>
              <a:t>Kolmnurktehing-§2 lg8</a:t>
            </a:r>
          </a:p>
          <a:p>
            <a:r>
              <a:rPr lang="et-EE" dirty="0" smtClean="0"/>
              <a:t>Uus transpordivahend-§2 lg7</a:t>
            </a:r>
          </a:p>
          <a:p>
            <a:r>
              <a:rPr lang="et-EE" dirty="0" smtClean="0"/>
              <a:t>Aktsiisikaup §3 lg6 p4 §38</a:t>
            </a:r>
          </a:p>
          <a:p>
            <a:r>
              <a:rPr lang="et-EE" dirty="0" err="1" smtClean="0"/>
              <a:t>Kaugmüük</a:t>
            </a:r>
            <a:r>
              <a:rPr lang="et-EE" dirty="0" smtClean="0"/>
              <a:t>-§2 lg9</a:t>
            </a:r>
          </a:p>
          <a:p>
            <a:r>
              <a:rPr lang="et-EE" dirty="0" smtClean="0"/>
              <a:t>Paigaldatav või kokkupandav kaup-§2 lg3 p2</a:t>
            </a:r>
            <a:endParaRPr lang="et-EE" dirty="0"/>
          </a:p>
        </p:txBody>
      </p:sp>
    </p:spTree>
    <p:extLst>
      <p:ext uri="{BB962C8B-B14F-4D97-AF65-F5344CB8AC3E}">
        <p14:creationId xmlns:p14="http://schemas.microsoft.com/office/powerpoint/2010/main" val="33311375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382" y="641445"/>
            <a:ext cx="10515600" cy="4907722"/>
          </a:xfrm>
        </p:spPr>
        <p:txBody>
          <a:bodyPr/>
          <a:lstStyle/>
          <a:p>
            <a:pPr>
              <a:buFont typeface="Wingdings" panose="05000000000000000000" pitchFamily="2" charset="2"/>
              <a:buChar char="Ø"/>
            </a:pPr>
            <a:r>
              <a:rPr lang="et-EE" b="1" dirty="0" smtClean="0"/>
              <a:t>Kauba võõrandamise tehing kolme erineva liikmesriigi vahel tingimusel, et:</a:t>
            </a:r>
          </a:p>
          <a:p>
            <a:r>
              <a:rPr lang="et-EE" dirty="0" smtClean="0"/>
              <a:t>Esimese liikmesriigi maksukohustuslane võõrandab kauba teise liikmesriigi maksukohustuslasele, kes võõrandab kauba kolmanda liikmesriigi </a:t>
            </a:r>
            <a:r>
              <a:rPr lang="et-EE" dirty="0" err="1" smtClean="0"/>
              <a:t>maksukohustuslasesele</a:t>
            </a:r>
            <a:endParaRPr lang="et-EE" dirty="0" smtClean="0"/>
          </a:p>
          <a:p>
            <a:r>
              <a:rPr lang="et-EE" dirty="0" smtClean="0"/>
              <a:t>Kaup toimetatakse otse esimesest liikmesriigist kolmandasse</a:t>
            </a:r>
          </a:p>
          <a:p>
            <a:r>
              <a:rPr lang="et-EE" dirty="0" smtClean="0"/>
              <a:t>Teise liikmesriigi maksukohustuslane ei oma KMK </a:t>
            </a:r>
            <a:r>
              <a:rPr lang="et-EE" dirty="0" err="1" smtClean="0"/>
              <a:t>nr-t</a:t>
            </a:r>
            <a:r>
              <a:rPr lang="et-EE" dirty="0" smtClean="0"/>
              <a:t> kolmandas</a:t>
            </a:r>
          </a:p>
          <a:p>
            <a:r>
              <a:rPr lang="et-EE" dirty="0" smtClean="0"/>
              <a:t>Maksustatakse kolmandas liikmesriigis</a:t>
            </a:r>
          </a:p>
          <a:p>
            <a:r>
              <a:rPr lang="et-EE" dirty="0" smtClean="0"/>
              <a:t>Deklareeritakse eraldi ühendusesisese kauba käibe aruandel</a:t>
            </a:r>
          </a:p>
          <a:p>
            <a:r>
              <a:rPr lang="et-EE" dirty="0" smtClean="0"/>
              <a:t>Lihtsustab vahendustegevust ja logistikat</a:t>
            </a:r>
            <a:endParaRPr lang="et-EE" dirty="0"/>
          </a:p>
        </p:txBody>
      </p:sp>
    </p:spTree>
    <p:extLst>
      <p:ext uri="{BB962C8B-B14F-4D97-AF65-F5344CB8AC3E}">
        <p14:creationId xmlns:p14="http://schemas.microsoft.com/office/powerpoint/2010/main" val="8600252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9394" y="651917"/>
            <a:ext cx="10515600" cy="5680643"/>
          </a:xfrm>
        </p:spPr>
        <p:txBody>
          <a:bodyPr>
            <a:normAutofit/>
          </a:bodyPr>
          <a:lstStyle/>
          <a:p>
            <a:pPr>
              <a:buFont typeface="Wingdings" panose="05000000000000000000" pitchFamily="2" charset="2"/>
              <a:buChar char="Ø"/>
            </a:pPr>
            <a:r>
              <a:rPr lang="et-EE" b="1" dirty="0" smtClean="0"/>
              <a:t>Uus transpordivahend</a:t>
            </a:r>
          </a:p>
          <a:p>
            <a:r>
              <a:rPr lang="et-EE" dirty="0" smtClean="0"/>
              <a:t>Maismaa-, vee- või õhusõiduk, mis vastab seaduses esitatud nõuetele</a:t>
            </a:r>
          </a:p>
          <a:p>
            <a:r>
              <a:rPr lang="et-EE" dirty="0" smtClean="0"/>
              <a:t>Näiteks: maismaa mootorsõiduk mootorimahuga üle 48 kuupsentimeetri või võimsusega üle 7,2 kilovati, mis võõrandati enne 6 kuu möödumist esmasest kasutuselevõtust või millega on sõidetud alla 6000 km  </a:t>
            </a:r>
          </a:p>
          <a:p>
            <a:r>
              <a:rPr lang="et-EE" dirty="0" smtClean="0"/>
              <a:t>Ühendusesisene kauba käive (0% määr)</a:t>
            </a:r>
          </a:p>
          <a:p>
            <a:r>
              <a:rPr lang="et-EE" dirty="0" smtClean="0"/>
              <a:t>Kauba toimetamine teise liikmesriiki peab olema tõendatud</a:t>
            </a:r>
          </a:p>
          <a:p>
            <a:r>
              <a:rPr lang="et-EE" dirty="0" smtClean="0"/>
              <a:t>Maksustatakse alati kauba saaja liikmesriigis, sõltumata kas müüja või ostja on maksukohustuslased või mitte</a:t>
            </a:r>
          </a:p>
          <a:p>
            <a:r>
              <a:rPr lang="et-EE" dirty="0" smtClean="0"/>
              <a:t>Kui kaup müüakse ostjale, kel puudub KMK nr, tuleb deklaratsioonile lisada müügiarve ja maks tasutakse tollile</a:t>
            </a:r>
          </a:p>
          <a:p>
            <a:endParaRPr lang="et-EE" dirty="0"/>
          </a:p>
        </p:txBody>
      </p:sp>
    </p:spTree>
    <p:extLst>
      <p:ext uri="{BB962C8B-B14F-4D97-AF65-F5344CB8AC3E}">
        <p14:creationId xmlns:p14="http://schemas.microsoft.com/office/powerpoint/2010/main" val="982409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326" y="583678"/>
            <a:ext cx="10515600" cy="5462279"/>
          </a:xfrm>
        </p:spPr>
        <p:txBody>
          <a:bodyPr>
            <a:normAutofit/>
          </a:bodyPr>
          <a:lstStyle/>
          <a:p>
            <a:pPr>
              <a:buFont typeface="Wingdings" panose="05000000000000000000" pitchFamily="2" charset="2"/>
              <a:buChar char="Ø"/>
            </a:pPr>
            <a:r>
              <a:rPr lang="et-EE" b="1" dirty="0" smtClean="0"/>
              <a:t>Aktsiisikaup</a:t>
            </a:r>
            <a:r>
              <a:rPr lang="et-EE" dirty="0" smtClean="0"/>
              <a:t> </a:t>
            </a:r>
          </a:p>
          <a:p>
            <a:r>
              <a:rPr lang="et-EE" dirty="0" smtClean="0"/>
              <a:t>So kaup alkoholi-, tubaka-, kütuse- ja elektriaktsiisi seaduse tähenduses</a:t>
            </a:r>
          </a:p>
          <a:p>
            <a:r>
              <a:rPr lang="et-EE" dirty="0" smtClean="0"/>
              <a:t>Üldjuhul ühendusesisene kauba käive- müüja rakendab 0% määra</a:t>
            </a:r>
          </a:p>
          <a:p>
            <a:r>
              <a:rPr lang="et-EE" dirty="0" smtClean="0"/>
              <a:t>Maksustatakse kauba saaja liikmesriigis</a:t>
            </a:r>
          </a:p>
          <a:p>
            <a:r>
              <a:rPr lang="et-EE" dirty="0" smtClean="0"/>
              <a:t>Müük teise liikmesriigi isikule, kes ei oma KMK </a:t>
            </a:r>
            <a:r>
              <a:rPr lang="et-EE" dirty="0" err="1" smtClean="0"/>
              <a:t>nr-t</a:t>
            </a:r>
            <a:r>
              <a:rPr lang="et-EE" dirty="0" smtClean="0"/>
              <a:t>, va füüsiline isik isiklikuks tarbeks, siis maksustatakse ostja liikmesriigis vastavalt aktsiisi maksmise korrale</a:t>
            </a:r>
          </a:p>
          <a:p>
            <a:r>
              <a:rPr lang="et-EE" dirty="0" smtClean="0"/>
              <a:t>Füüsilise isiku poolt aktsiisikauba kaasa ostmisel isiklikuks otstarbeks, siis maksustatakse müüja asukohariigis</a:t>
            </a:r>
          </a:p>
          <a:p>
            <a:r>
              <a:rPr lang="et-EE" dirty="0" smtClean="0"/>
              <a:t>Aktsiisikauba </a:t>
            </a:r>
            <a:r>
              <a:rPr lang="et-EE" dirty="0" err="1" smtClean="0"/>
              <a:t>kaugmüüki</a:t>
            </a:r>
            <a:r>
              <a:rPr lang="et-EE" dirty="0" smtClean="0"/>
              <a:t> maksustatakse ostja liikmesriigis </a:t>
            </a:r>
            <a:endParaRPr lang="et-EE" dirty="0"/>
          </a:p>
        </p:txBody>
      </p:sp>
    </p:spTree>
    <p:extLst>
      <p:ext uri="{BB962C8B-B14F-4D97-AF65-F5344CB8AC3E}">
        <p14:creationId xmlns:p14="http://schemas.microsoft.com/office/powerpoint/2010/main" val="23582119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3735" y="529087"/>
            <a:ext cx="10515600" cy="5462279"/>
          </a:xfrm>
        </p:spPr>
        <p:txBody>
          <a:bodyPr>
            <a:normAutofit/>
          </a:bodyPr>
          <a:lstStyle/>
          <a:p>
            <a:pPr>
              <a:buFont typeface="Wingdings" panose="05000000000000000000" pitchFamily="2" charset="2"/>
              <a:buChar char="Ø"/>
            </a:pPr>
            <a:r>
              <a:rPr lang="et-EE" b="1" dirty="0" err="1" smtClean="0"/>
              <a:t>Kaugmüük</a:t>
            </a:r>
            <a:r>
              <a:rPr lang="et-EE" b="1" dirty="0" smtClean="0"/>
              <a:t> </a:t>
            </a:r>
          </a:p>
          <a:p>
            <a:r>
              <a:rPr lang="et-EE" dirty="0" smtClean="0"/>
              <a:t>So kauba, va uue transpordivahendi või paigaldatava või kokkupandava kauba võõrandamine ja toimetamine võõrandaja poolt või tema eest teise liikmesriiki (postimüük) seal maksukohustuslasena või piiratud maksukohustuslasena registreerimata isikule (puudub KMK nr)</a:t>
            </a:r>
          </a:p>
          <a:p>
            <a:r>
              <a:rPr lang="et-EE" dirty="0" smtClean="0"/>
              <a:t>Käibe tekkimise ja maksustamise koht Eesti, kui teise liikmesriigi maksukohustuslane teostab </a:t>
            </a:r>
            <a:r>
              <a:rPr lang="et-EE" dirty="0" err="1" smtClean="0"/>
              <a:t>kaugmüüki</a:t>
            </a:r>
            <a:r>
              <a:rPr lang="et-EE" dirty="0" smtClean="0"/>
              <a:t> üle kehtiva Eesti piirmäära</a:t>
            </a:r>
          </a:p>
          <a:p>
            <a:r>
              <a:rPr lang="et-EE" dirty="0" err="1" smtClean="0"/>
              <a:t>Kaugmüügi</a:t>
            </a:r>
            <a:r>
              <a:rPr lang="et-EE" dirty="0" smtClean="0"/>
              <a:t> piirmäär Eestis 35000 € aasta algusest</a:t>
            </a:r>
          </a:p>
          <a:p>
            <a:r>
              <a:rPr lang="et-EE" dirty="0" smtClean="0"/>
              <a:t>Aktsiisikauba </a:t>
            </a:r>
            <a:r>
              <a:rPr lang="et-EE" dirty="0" err="1" smtClean="0"/>
              <a:t>kaugmüügil</a:t>
            </a:r>
            <a:r>
              <a:rPr lang="et-EE" dirty="0" smtClean="0"/>
              <a:t> Eesti füüsilisele isikule isiklikuks otstarbeks, piirmäär puudub. Seega ka ühe pudeli veini müügil peab müüja end Eestis registreerima käibemaksukohustuslaseks</a:t>
            </a:r>
          </a:p>
          <a:p>
            <a:endParaRPr lang="et-EE" dirty="0"/>
          </a:p>
        </p:txBody>
      </p:sp>
    </p:spTree>
    <p:extLst>
      <p:ext uri="{BB962C8B-B14F-4D97-AF65-F5344CB8AC3E}">
        <p14:creationId xmlns:p14="http://schemas.microsoft.com/office/powerpoint/2010/main" val="26956443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677" y="529088"/>
            <a:ext cx="10515600" cy="4351338"/>
          </a:xfrm>
        </p:spPr>
        <p:txBody>
          <a:bodyPr>
            <a:normAutofit fontScale="92500"/>
          </a:bodyPr>
          <a:lstStyle/>
          <a:p>
            <a:pPr>
              <a:buFont typeface="Wingdings" panose="05000000000000000000" pitchFamily="2" charset="2"/>
              <a:buChar char="Ø"/>
            </a:pPr>
            <a:r>
              <a:rPr lang="et-EE" b="1" dirty="0" smtClean="0"/>
              <a:t>Paigaldatav või kokkupandav kaup</a:t>
            </a:r>
          </a:p>
          <a:p>
            <a:r>
              <a:rPr lang="et-EE" dirty="0" smtClean="0"/>
              <a:t>Kaup, mis võõrandatakse ja paigaldatakse või pannakse kokku võõrandaja poolt või tema eest teises liikmesriigis ja mille paigaldamise või kokkupanemise maksumus ületab 5% tehingu maksustatavast väärtusest </a:t>
            </a:r>
          </a:p>
          <a:p>
            <a:r>
              <a:rPr lang="et-EE" dirty="0" smtClean="0"/>
              <a:t>Käibe tekkimise koht on Eesti kui kaup paigaldatakse või pannakse kokku Eestis</a:t>
            </a:r>
          </a:p>
          <a:p>
            <a:r>
              <a:rPr lang="et-EE" dirty="0" smtClean="0"/>
              <a:t>Kui kauba soetab maksukohustuslane või piiratud maksukohustuslane -</a:t>
            </a:r>
            <a:r>
              <a:rPr lang="et-EE" dirty="0" err="1" smtClean="0"/>
              <a:t>pöördmaksustamine</a:t>
            </a:r>
            <a:endParaRPr lang="et-EE" dirty="0" smtClean="0"/>
          </a:p>
          <a:p>
            <a:r>
              <a:rPr lang="et-EE" dirty="0" smtClean="0"/>
              <a:t>Kui kaup müüakse isikule, kel puudub KMK nr- müüjal registreerimiskohustus</a:t>
            </a:r>
          </a:p>
          <a:p>
            <a:endParaRPr lang="et-EE" b="1" dirty="0"/>
          </a:p>
        </p:txBody>
      </p:sp>
    </p:spTree>
    <p:extLst>
      <p:ext uri="{BB962C8B-B14F-4D97-AF65-F5344CB8AC3E}">
        <p14:creationId xmlns:p14="http://schemas.microsoft.com/office/powerpoint/2010/main" val="230008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pPr marL="0" indent="0">
              <a:buNone/>
            </a:pPr>
            <a:r>
              <a:rPr lang="et-EE" b="1" dirty="0" smtClean="0"/>
              <a:t>Maksuvaba käive</a:t>
            </a:r>
          </a:p>
          <a:p>
            <a:r>
              <a:rPr lang="et-EE" dirty="0" smtClean="0"/>
              <a:t>Maksu ei pea lisama ega ole õigust tagasi küsida tasutud maksu:</a:t>
            </a:r>
          </a:p>
          <a:p>
            <a:r>
              <a:rPr lang="et-EE" dirty="0" smtClean="0"/>
              <a:t>Postiteenus</a:t>
            </a:r>
          </a:p>
          <a:p>
            <a:r>
              <a:rPr lang="et-EE" dirty="0" smtClean="0"/>
              <a:t>Tervishoiuteenus</a:t>
            </a:r>
          </a:p>
          <a:p>
            <a:r>
              <a:rPr lang="et-EE" dirty="0" smtClean="0"/>
              <a:t>Enamus koolitusi</a:t>
            </a:r>
          </a:p>
          <a:p>
            <a:r>
              <a:rPr lang="et-EE" dirty="0" smtClean="0"/>
              <a:t>Kindlustus ja mõned finantsteenused</a:t>
            </a:r>
          </a:p>
          <a:p>
            <a:r>
              <a:rPr lang="et-EE" dirty="0" smtClean="0"/>
              <a:t>Kinnisasjad</a:t>
            </a:r>
          </a:p>
          <a:p>
            <a:r>
              <a:rPr lang="et-EE" dirty="0" smtClean="0"/>
              <a:t>Hasartmängud jne</a:t>
            </a:r>
            <a:endParaRPr lang="et-EE" dirty="0"/>
          </a:p>
        </p:txBody>
      </p:sp>
    </p:spTree>
    <p:extLst>
      <p:ext uri="{BB962C8B-B14F-4D97-AF65-F5344CB8AC3E}">
        <p14:creationId xmlns:p14="http://schemas.microsoft.com/office/powerpoint/2010/main" val="327728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529087"/>
            <a:ext cx="10515600" cy="4351338"/>
          </a:xfrm>
        </p:spPr>
        <p:txBody>
          <a:bodyPr/>
          <a:lstStyle/>
          <a:p>
            <a:r>
              <a:rPr lang="et-EE" b="1" dirty="0" smtClean="0"/>
              <a:t>Käibemaksu objekt (§ 1)</a:t>
            </a:r>
          </a:p>
          <a:p>
            <a:pPr>
              <a:buFont typeface="Wingdings" panose="05000000000000000000" pitchFamily="2" charset="2"/>
              <a:buChar char="Ø"/>
            </a:pPr>
            <a:r>
              <a:rPr lang="et-EE" dirty="0" smtClean="0"/>
              <a:t>Käive, va maksuvaba käive, mille tekkimise koht on Eesti</a:t>
            </a:r>
          </a:p>
          <a:p>
            <a:pPr>
              <a:buFont typeface="Wingdings" panose="05000000000000000000" pitchFamily="2" charset="2"/>
              <a:buChar char="Ø"/>
            </a:pPr>
            <a:r>
              <a:rPr lang="et-EE" dirty="0" smtClean="0"/>
              <a:t>Kauba import, va maksuvaba import</a:t>
            </a:r>
          </a:p>
          <a:p>
            <a:pPr>
              <a:buFont typeface="Wingdings" panose="05000000000000000000" pitchFamily="2" charset="2"/>
              <a:buChar char="Ø"/>
            </a:pPr>
            <a:r>
              <a:rPr lang="et-EE" dirty="0" smtClean="0"/>
              <a:t>Teenuse osutamine, mille käibe tekkimise koht pole Eesti (§ 10 lg4, 5)</a:t>
            </a:r>
          </a:p>
          <a:p>
            <a:pPr>
              <a:buFont typeface="Wingdings" panose="05000000000000000000" pitchFamily="2" charset="2"/>
              <a:buChar char="Ø"/>
            </a:pPr>
            <a:r>
              <a:rPr lang="et-EE" dirty="0" smtClean="0"/>
              <a:t>Maksuvaba käive, mida on vastavalt seaduses antud võimalustele maksustatud (näit. kinnisasi § 16 lg 3)</a:t>
            </a:r>
          </a:p>
          <a:p>
            <a:pPr>
              <a:buFont typeface="Wingdings" panose="05000000000000000000" pitchFamily="2" charset="2"/>
              <a:buChar char="Ø"/>
            </a:pPr>
            <a:r>
              <a:rPr lang="et-EE" dirty="0" smtClean="0"/>
              <a:t>Ühendusesisene kauba soetamine</a:t>
            </a:r>
          </a:p>
          <a:p>
            <a:pPr>
              <a:buFont typeface="Wingdings" panose="05000000000000000000" pitchFamily="2" charset="2"/>
              <a:buChar char="Ø"/>
            </a:pPr>
            <a:r>
              <a:rPr lang="et-EE" dirty="0" smtClean="0"/>
              <a:t>Käibemaksu rakendatakse lisandunud väärtuse maksuna (VAT)</a:t>
            </a:r>
            <a:endParaRPr lang="et-EE" dirty="0"/>
          </a:p>
        </p:txBody>
      </p:sp>
    </p:spTree>
    <p:extLst>
      <p:ext uri="{BB962C8B-B14F-4D97-AF65-F5344CB8AC3E}">
        <p14:creationId xmlns:p14="http://schemas.microsoft.com/office/powerpoint/2010/main" val="2471279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6382"/>
            <a:ext cx="10515600" cy="5858065"/>
          </a:xfrm>
        </p:spPr>
        <p:txBody>
          <a:bodyPr/>
          <a:lstStyle/>
          <a:p>
            <a:r>
              <a:rPr lang="et-EE" b="1" dirty="0" smtClean="0"/>
              <a:t>Käibemaksu subjekt (§ 3)</a:t>
            </a:r>
          </a:p>
          <a:p>
            <a:pPr>
              <a:buFont typeface="Wingdings" panose="05000000000000000000" pitchFamily="2" charset="2"/>
              <a:buChar char="Ø"/>
            </a:pPr>
            <a:r>
              <a:rPr lang="et-EE" b="1" dirty="0" smtClean="0"/>
              <a:t> </a:t>
            </a:r>
            <a:r>
              <a:rPr lang="et-EE" dirty="0" smtClean="0"/>
              <a:t>käibemaksukohustuslane=maksukohustuslane, kes omab KMK </a:t>
            </a:r>
            <a:r>
              <a:rPr lang="et-EE" dirty="0" err="1" smtClean="0"/>
              <a:t>nr-t</a:t>
            </a:r>
            <a:endParaRPr lang="et-EE" dirty="0" smtClean="0"/>
          </a:p>
          <a:p>
            <a:pPr>
              <a:buFont typeface="Wingdings" panose="05000000000000000000" pitchFamily="2" charset="2"/>
              <a:buChar char="Ø"/>
            </a:pPr>
            <a:r>
              <a:rPr lang="et-EE" dirty="0" smtClean="0"/>
              <a:t>Piiratud maksukohustuslane, kes omab KMK </a:t>
            </a:r>
            <a:r>
              <a:rPr lang="et-EE" dirty="0" err="1" smtClean="0"/>
              <a:t>nr-t</a:t>
            </a:r>
            <a:r>
              <a:rPr lang="et-EE" dirty="0" smtClean="0"/>
              <a:t> (ei või maha arvata sisendkäibemaksu) </a:t>
            </a:r>
          </a:p>
          <a:p>
            <a:pPr>
              <a:buFont typeface="Wingdings" panose="05000000000000000000" pitchFamily="2" charset="2"/>
              <a:buChar char="Ø"/>
            </a:pPr>
            <a:r>
              <a:rPr lang="et-EE" dirty="0" smtClean="0"/>
              <a:t>Võlgnik ühenduse tolliseadustiku tähenduses</a:t>
            </a:r>
          </a:p>
          <a:p>
            <a:pPr>
              <a:buFont typeface="Wingdings" panose="05000000000000000000" pitchFamily="2" charset="2"/>
              <a:buChar char="Ø"/>
            </a:pPr>
            <a:r>
              <a:rPr lang="et-EE" dirty="0" smtClean="0"/>
              <a:t>Maksukohustuslasena registreerimata isik tehingutelt, kui arvetele on märgitud käibemaks</a:t>
            </a:r>
          </a:p>
          <a:p>
            <a:pPr>
              <a:buFont typeface="Wingdings" panose="05000000000000000000" pitchFamily="2" charset="2"/>
              <a:buChar char="Ø"/>
            </a:pPr>
            <a:r>
              <a:rPr lang="et-EE" dirty="0" smtClean="0"/>
              <a:t>Maksukohustuslasena (MK) või piiratud maksukohustuslasena (PMK) registreerimata isik, kes soetab uue transpordivahendi (§ 2 lg 7) teisest liikmesriigist</a:t>
            </a:r>
          </a:p>
          <a:p>
            <a:pPr>
              <a:buFont typeface="Wingdings" panose="05000000000000000000" pitchFamily="2" charset="2"/>
              <a:buChar char="Ø"/>
            </a:pPr>
            <a:r>
              <a:rPr lang="et-EE" dirty="0" smtClean="0"/>
              <a:t>MK või PMK registreerimata isik, kes soetab aktsiisikauba teisest liikmesriigist, va füüsiline isik oma tarbeks </a:t>
            </a:r>
          </a:p>
          <a:p>
            <a:pPr>
              <a:buFont typeface="Wingdings" panose="05000000000000000000" pitchFamily="2" charset="2"/>
              <a:buChar char="Ø"/>
            </a:pPr>
            <a:endParaRPr lang="et-EE" dirty="0" smtClean="0"/>
          </a:p>
          <a:p>
            <a:pPr>
              <a:buFont typeface="Wingdings" panose="05000000000000000000" pitchFamily="2" charset="2"/>
              <a:buChar char="Ø"/>
            </a:pPr>
            <a:endParaRPr lang="et-EE" b="1" dirty="0"/>
          </a:p>
        </p:txBody>
      </p:sp>
    </p:spTree>
    <p:extLst>
      <p:ext uri="{BB962C8B-B14F-4D97-AF65-F5344CB8AC3E}">
        <p14:creationId xmlns:p14="http://schemas.microsoft.com/office/powerpoint/2010/main" val="425739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6775"/>
            <a:ext cx="10515600" cy="5310188"/>
          </a:xfrm>
        </p:spPr>
        <p:txBody>
          <a:bodyPr/>
          <a:lstStyle/>
          <a:p>
            <a:r>
              <a:rPr lang="et-EE" b="1" dirty="0" smtClean="0"/>
              <a:t>Maksumaksjad</a:t>
            </a:r>
            <a:endParaRPr lang="et-EE" b="1" dirty="0"/>
          </a:p>
          <a:p>
            <a:r>
              <a:rPr lang="et-EE" sz="2400" b="1" dirty="0" smtClean="0"/>
              <a:t>Käibemaksukohustuslane</a:t>
            </a:r>
            <a:r>
              <a:rPr lang="et-EE" sz="2400" dirty="0" smtClean="0"/>
              <a:t> on isik, kellel on õigus arvata sisendkäibemaks maha kaupadelt ja teenustelt, mida kasutatakse maksustatava käibe tarbeks. Õigus olla registreeritud, kui tegeleb ettevõtlusega. Kohustus registreerida, kui tegeleb ettevõtlusega ja kalendriaasta algusest täitub käibe piirmäär </a:t>
            </a:r>
            <a:r>
              <a:rPr lang="et-EE" sz="2400" b="1" dirty="0" smtClean="0"/>
              <a:t>40 000 </a:t>
            </a:r>
            <a:r>
              <a:rPr lang="et-EE" sz="2400" b="1" dirty="0" err="1" smtClean="0"/>
              <a:t>eur</a:t>
            </a:r>
            <a:r>
              <a:rPr lang="et-EE" sz="2400" b="1" dirty="0" smtClean="0"/>
              <a:t> </a:t>
            </a:r>
            <a:r>
              <a:rPr lang="et-EE" sz="2400" dirty="0" smtClean="0"/>
              <a:t>või tegeleb </a:t>
            </a:r>
            <a:r>
              <a:rPr lang="et-EE" sz="2400" dirty="0" err="1" smtClean="0"/>
              <a:t>kaugmüügiga</a:t>
            </a:r>
            <a:r>
              <a:rPr lang="et-EE" sz="2400" dirty="0" smtClean="0"/>
              <a:t> ( Saksa kataloogikaubamaja müüb kaupu Eestis) alates 35000 </a:t>
            </a:r>
            <a:r>
              <a:rPr lang="et-EE" sz="2400" dirty="0" err="1" smtClean="0"/>
              <a:t>eur</a:t>
            </a:r>
            <a:r>
              <a:rPr lang="et-EE" sz="2400" dirty="0" smtClean="0"/>
              <a:t>    </a:t>
            </a:r>
          </a:p>
          <a:p>
            <a:r>
              <a:rPr lang="et-EE" sz="2400" b="1" dirty="0" smtClean="0"/>
              <a:t>Piiratud maksukohustuslane (KMS § 3 lg 2) </a:t>
            </a:r>
            <a:r>
              <a:rPr lang="et-EE" sz="2400" dirty="0" smtClean="0"/>
              <a:t>on isik, kellel on õigus osta kaupa teisest liikmesriigist 0% määraga, kuid kes ei kasuta sisendit maksustatava käibe tarbeks ega küsi käibemaksu tagasi. Õigus registreerida, kui on ettevõtlus, kuid maksustatavat käivet ei teki. Kohustus registreerida, kui on ettevõtlus ja kaupu soetatakse välismaalt rohkem kui </a:t>
            </a:r>
            <a:r>
              <a:rPr lang="et-EE" sz="2400" b="1" dirty="0" smtClean="0"/>
              <a:t>10 000 </a:t>
            </a:r>
            <a:r>
              <a:rPr lang="et-EE" sz="2400" b="1" dirty="0" err="1" smtClean="0"/>
              <a:t>eur</a:t>
            </a:r>
            <a:r>
              <a:rPr lang="et-EE" sz="2400" dirty="0" smtClean="0"/>
              <a:t> eest aastas või soetatakse teenuseid (alates ühest eurost)</a:t>
            </a:r>
          </a:p>
          <a:p>
            <a:r>
              <a:rPr lang="et-EE" sz="2400" b="1" dirty="0" smtClean="0"/>
              <a:t>Muu isik</a:t>
            </a:r>
            <a:r>
              <a:rPr lang="et-EE" sz="2400" dirty="0" smtClean="0"/>
              <a:t>, kes maksab käibemaksu arvel toodud hinna sees   </a:t>
            </a:r>
            <a:endParaRPr lang="et-EE" sz="2400" dirty="0"/>
          </a:p>
        </p:txBody>
      </p:sp>
    </p:spTree>
    <p:extLst>
      <p:ext uri="{BB962C8B-B14F-4D97-AF65-F5344CB8AC3E}">
        <p14:creationId xmlns:p14="http://schemas.microsoft.com/office/powerpoint/2010/main" val="2679977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2250</TotalTime>
  <Words>4281</Words>
  <Application>Microsoft Office PowerPoint</Application>
  <PresentationFormat>Widescreen</PresentationFormat>
  <Paragraphs>364</Paragraphs>
  <Slides>57</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Wingdings</vt:lpstr>
      <vt:lpstr>Office Theme</vt:lpstr>
      <vt:lpstr>KÄIBEMAKSU SEADUS Kehtib alates 01.05.2004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KÄIBEMAKSU SEADUS</dc:title>
  <dc:creator>viki</dc:creator>
  <cp:lastModifiedBy>viki</cp:lastModifiedBy>
  <cp:revision>164</cp:revision>
  <dcterms:created xsi:type="dcterms:W3CDTF">2018-10-10T13:52:47Z</dcterms:created>
  <dcterms:modified xsi:type="dcterms:W3CDTF">2020-09-16T09:25:15Z</dcterms:modified>
</cp:coreProperties>
</file>